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C7B043-CCDC-42FA-850D-DB5884F2B305}">
  <a:tblStyle styleId="{19C7B043-CCDC-42FA-850D-DB5884F2B3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681"/>
  </p:normalViewPr>
  <p:slideViewPr>
    <p:cSldViewPr snapToGrid="0">
      <p:cViewPr varScale="1">
        <p:scale>
          <a:sx n="121" d="100"/>
          <a:sy n="121" d="100"/>
        </p:scale>
        <p:origin x="2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100" b="1" i="1"/>
              <a:t>Corals from Mesophotic coral ecosystems host higher diversity than shallow and </a:t>
            </a:r>
            <a:r>
              <a:rPr lang="en-GB" sz="2200" b="1" i="1">
                <a:highlight>
                  <a:schemeClr val="lt1"/>
                </a:highlight>
              </a:rPr>
              <a:t>increase β-diversity</a:t>
            </a:r>
            <a:endParaRPr sz="1400" b="1"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be360a6f7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be360a6f7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be360a6f7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be360a6f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bbe360a6f7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bbe360a6f7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be360a6f7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be360a6f7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be360a6f7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be360a6f7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acc9e3c44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acc9e3c4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acc9e3c44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acc9e3c44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mod_Depth &lt;- betadisper (Beta_Depth,groups)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mod_Depth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Call: betadisper(d = Beta_Depth, group = groups)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Positive Eigenvalues: 46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Negative Eigenvalues: 48</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Average distance to median:</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0.4484 0.2243 0.3139 0.2988 0.1973 0.3682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Eigenvalues for PCoA axes: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(Showing 8 of 94 eigenvalues)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PCoA1   PCoA2   PCoA3   PCoA4   PCoA5   PCoA6   PCoA7   PCoA8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10.3503  3.8844  1.8291  1.1541  0.9625  0.8460  0.8331  0.7019 </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anova(mod_Depth)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Analysis of Variance Table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value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0.66344 0.132688  12.319 4.369e-09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89 0.95862 0.010771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 Permutation test for F</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permutest(mod_Depth, pairwise = TRUE, permutations = 99)</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test for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free</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Number of permutations: 99</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N.Perm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0.66344 0.132688 12.319     99   0.01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89 0.95862 0.010771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Pairwise comparisons: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(Observed p-value below diagonal, permuted p-value above diagonal)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120M            1.0000e-02 1.0000e-02 1.0000e-02 1.0000e-02 0.17</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  4.9842e-07            1.0000e-02 1.0000e-02 1.9000e-01 0.01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  1.4382e-03 4.1189e-04            6.4000e-01 1.0000e-02 0.29</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  1.5721e-03 1.6867e-02 6.4992e-01            1.0000e-02 0.13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   1.1270e-07 1.6338e-01 3.7132e-05 2.4265e-03            0.01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  1.3494e-01 1.4882e-03 2.2532e-01 1.5627e-01 3.1772e-04     </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TukeyHSD(mod_Depth)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Tukey multiple comparisons of means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95% family-wise confidence level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Fit: aov(formula = distances ~ group, data = df)</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diff         lwr          upr     p adj</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20M-120M -0.22407564 -0.33271954 -0.115431748 0.0000006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40M-120M -0.13442625 -0.24307014 -0.025782355 0.0066442</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60M-120M -0.14957551 -0.25821940 -0.040931612 0.0017091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6M-120M  -0.25106612 -0.35971002 -0.142422229 0.0000000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90M-120M -0.08021731 -0.18886121  0.028426584 0.2715053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40M-20M   0.08964939 -0.01722782  0.196526602 0.1528626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60M-20M   0.07450014 -0.03237707  0.181377345 0.3337544</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6M-20M   -0.02699048 -0.13386769  0.079886728 0.9769481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90M-20M   0.14385833  0.03698112  0.250735541 0.0023277</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60M-40M  -0.01514926 -0.12202647  0.091727952 0.9984145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6M-40M   -0.11663987 -0.22351708 -0.009762665 0.0241257</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90M-40M   0.05420894 -0.05266827  0.161086148 0.6794363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6M-60M   -0.10149062 -0.20836783  0.005386592 0.0726500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90M-60M   0.06935820 -0.03751901  0.176235405 0.4149241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90M-6M    0.17084881  0.06397160  0.277726022 0.0001595</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acc9e3c44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acc9e3c44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Call: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lm(formula = beta_jac ~ Depth, data = beta_div_depth)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1         2         3         4         5         6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0.049542 -0.009062 -0.048332 -0.075332  0.121496 -0.038312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Coefficients: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Estimate Std. Error t value Pr(&gt;|t|)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(Intercept) 0.3239096  0.0580357   5.581  0.00505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Depth       0.0025945  0.0008475   3.061  0.03761 *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 standard error: 0.08182 on 4 degrees of freedom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Multiple R-squared:  0.7009,	Adjusted R-squared:  0.6261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F-statistic: 9.372 on 1 and 4 DF,  p-value: 0.03761</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3ffdea9a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3ffdea9a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acc9e3c44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acc9e3c44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mod_Depth &lt;- betadisper (Beta_Depth,groups)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mod_Depth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Call: betadisper(d = Beta_Depth, group = groups)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Positive Eigenvalues: 46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Negative Eigenvalues: 48</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Average distance to median:</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0.4484 0.2243 0.3139 0.2988 0.1973 0.3682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Eigenvalues for PCoA axes: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(Showing 8 of 94 eigenvalues)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PCoA1   PCoA2   PCoA3   PCoA4   PCoA5   PCoA6   PCoA7   PCoA8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10.3503  3.8844  1.8291  1.1541  0.9625  0.8460  0.8331  0.7019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anova(mod_Depth)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Analysis of Variance Table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value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0.66344 0.132688  12.319 4.369e-09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89 0.95862 0.010771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 Permutation test for F</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permutest(mod_Depth, pairwise = TRUE, permutations = 99)</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test for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free</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Number of permutations: 99</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N.Perm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0.66344 0.132688 12.319     99   0.01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89 0.95862 0.010771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Pairwise comparisons: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(Observed p-value below diagonal, permuted p-value above diagonal)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120M            1.0000e-02 1.0000e-02 1.0000e-02 1.0000e-02 0.12</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  4.9842e-07            1.0000e-02 4.0000e-02 1.6000e-01 0.01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  1.4382e-03 4.1189e-04            7.6000e-01 1.0000e-02 0.19</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  1.5721e-03 1.6867e-02 6.4992e-01            1.0000e-02 0.18</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   1.1270e-07 1.6338e-01 3.7132e-05 2.4265e-03            0.01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  1.3494e-01 1.4882e-03 2.2532e-01 1.5627e-01 3.1772e-04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TukeyHSD(mod_Depth)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Tukey multiple comparisons of means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95% family-wise confidence level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Fit: aov(formula = distances ~ group, data = df)</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diff         lwr          upr     p adj</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20M-120M -0.22407564 -0.33271954 -0.115431748 0.0000006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40M-120M -0.13442625 -0.24307014 -0.025782355 0.0066442</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60M-120M -0.14957551 -0.25821940 -0.040931612 0.0017091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6M-120M  -0.25106612 -0.35971002 -0.142422229 0.0000000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90M-120M -0.08021731 -0.18886121  0.028426584 0.2715053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40M-20M   0.08964939 -0.01722782  0.196526602 0.1528626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60M-20M   0.07450014 -0.03237707  0.181377345 0.3337544</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6M-20M   -0.02699048 -0.13386769  0.079886728 0.9769481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90M-20M   0.14385833  0.03698112  0.250735541 0.0023277</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60M-40M  -0.01514926 -0.12202647  0.091727952 0.9984145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6M-40M   -0.11663987 -0.22351708 -0.009762665 0.0241257</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90M-40M   0.05420894 -0.05266827  0.161086148 0.6794363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6M-60M   -0.10149062 -0.20836783  0.005386592 0.0726500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90M-60M   0.06935820 -0.03751901  0.176235405 0.4149241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90M-6M    0.17084881  0.06397160  0.277726022 0.0001595</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4fd1fd7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4fd1fd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GB"/>
              <a:t>ICI TU DEVRAIS ETRE CAPABLE D’ECRIRE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acc9e3c44_2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acc9e3c44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Call: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lm(formula = beta_bray ~ Depth, data = beta_div_depth)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1         2         3         4         5         6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-0.003162 -0.011533  0.051313 -0.029888 -0.026599  0.019869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Coefficients: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Estimate Std. Error t value Pr(&gt;|t|)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(Intercept) 0.2726726  0.0244990  11.130 0.000371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Depth       0.0032862  0.0003578   9.186 0.000780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 standard error: 0.03454 on 4 degrees of freedom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Multiple R-squared:  0.9547,	Adjusted R-squared:  0.9434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F-statistic: 84.37 on 1 and 4 DF,  p-value: 0.0007801</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5372c254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5372c254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acc9e3c44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acc9e3c44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a:t>
            </a:r>
            <a:endParaRPr/>
          </a:p>
          <a:p>
            <a:pPr marL="0" lvl="0" indent="0" algn="l" rtl="0">
              <a:spcBef>
                <a:spcPts val="0"/>
              </a:spcBef>
              <a:spcAft>
                <a:spcPts val="0"/>
              </a:spcAft>
              <a:buClr>
                <a:schemeClr val="dk1"/>
              </a:buClr>
              <a:buSzPts val="1100"/>
              <a:buFont typeface="Arial"/>
              <a:buNone/>
            </a:pPr>
            <a:r>
              <a:rPr lang="en-GB" sz="1400">
                <a:solidFill>
                  <a:schemeClr val="dk1"/>
                </a:solidFill>
              </a:rPr>
              <a:t>&gt; mod_Depth &lt;- betadisper (Beta_Depth,groups, type = "median", bias.adjust=TRUE)</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&gt; mod_Depth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Call: betadisper(d = Beta_Depth, group = groups, type = "median", bias.adjust = TRUE)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Positive Eigenvalues: 51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No. of Negative Eigenvalues: 42</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Average distance to median:</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0.5755 0.4232 0.5143 0.5257 0.3149 0.5516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Eigenvalues for PCoA axes: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(Showing 8 of 93 eigenvalues)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PCoA1 PCoA2 PCoA3 PCoA4 PCoA5 PCoA6 PCoA7 PCoA8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8.463 4.384 3.181 2.746 2.296 1.914 1.760 1.245 </a:t>
            </a:r>
            <a:endParaRPr sz="14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400">
                <a:solidFill>
                  <a:schemeClr val="dk1"/>
                </a:solidFill>
              </a:rPr>
              <a:t>&gt; anova(mod_Depth)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Analysis of Variance Table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value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0.74908 0.149817  10.435 6.981e-08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88 1.26344 0.014357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400">
                <a:solidFill>
                  <a:schemeClr val="dk1"/>
                </a:solidFill>
              </a:rPr>
              <a:t>&gt; permutest(mod_Depth, pairwise = TRUE, permutations = 999)</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test for homogeneity of multivariate dispersions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Permutation: free</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Number of permutations: 999</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Response: Distances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Df  Sum Sq  Mean Sq      F N.Perm Pr(&gt;F)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Groups     5 0.74908 0.149817 10.435    999  0.001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 88 1.26344 0.014357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Pairwise comparisons: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(Observed p-value below diagonal, permuted p-value above diagonal)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120M        20M        40M        60M         6M   90M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120M            2.0000e-03 1.5900e-01 2.4100e-01 1.0000e-03 0.619</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  8.9939e-04            6.0000e-03 5.0000e-03 2.4000e-02 0.003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  1.5904e-01 6.6414e-03            7.1100e-01 1.0000e-03 0.385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  2.4976e-01 2.7110e-03 7.3128e-01            1.0000e-03 0.553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   3.1879e-05 1.6909e-02 8.4319e-05 4.1716e-05            0.001</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  6.4987e-01 4.7827e-03 3.9499e-01 5.5376e-01 8.6600e-05 </a:t>
            </a:r>
            <a:endParaRPr sz="14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sz="1400">
                <a:solidFill>
                  <a:schemeClr val="dk1"/>
                </a:solidFill>
              </a:rPr>
              <a:t>&gt; TukeyHSD(mod_Depth)</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Tukey multiple comparisons of means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95% family-wise confidence level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Fit: aov(formula = distances ~ group, data = df)</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$group</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diff          lwr         upr     p adj</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20M-120M -0.15223719 -0.279993525 -0.02448086 0.0101160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40M-120M -0.06115129 -0.188907616  0.06660505 0.7301760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60M-120M -0.04978652 -0.177542847  0.07796981 0.8652770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6M-120M  -0.26056805 -0.388324385 -0.13281172 0.0000008</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90M-120M -0.02386048 -0.151616807  0.10389585 0.9941326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40M-20M   0.09108591 -0.032338432  0.21451025 0.2718683</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60M-20M   0.10245068 -0.020973663  0.22587502 0.1612480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6M-20M   -0.10833086 -0.231755202  0.01509348 0.1191705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90M-20M   0.12837672  0.004952376  0.25180106 0.0365998</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60M-40M   0.01136477 -0.112059572  0.13478911 0.9998055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6M-40M   -0.19941677 -0.322841110 -0.07599243 0.0001326</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90M-40M   0.03729081 -0.086133533  0.16071515 0.9502840</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6M-60M   -0.21078154 -0.334205879 -0.08735720 0.0000462</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90M-60M   0.02592604 -0.097498302  0.14935038 0.9899025</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90M-6M    0.23670758  0.113283237  0.36013192 0.0000037</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acc9e3c44_2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acc9e3c44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Call:</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lm(formula = beta_bray ~ Depth, data = beta_div_depth)</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1         2         3         4         5         6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-0.087342  0.009731  0.079016  0.042096  0.004559 -0.048061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Coefficients:</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             Estimate Std. Error t value Pr(&gt;|t|)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(Intercept) 0.5192404  0.0476750  10.891 0.000403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Depth       0.0027716  0.0006962   3.981 0.016387 *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Signif. codes:  0 ‘***’ 0.001 ‘**’ 0.01 ‘*’ 0.05 ‘.’ 0.1 ‘ ’ 1</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Residual standard error: 0.06721 on 4 degrees of freedom</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Multiple R-squared:  0.7985,	Adjusted R-squared:  0.7481 </a:t>
            </a:r>
            <a:endParaRPr sz="1400">
              <a:solidFill>
                <a:schemeClr val="dk1"/>
              </a:solidFill>
            </a:endParaRPr>
          </a:p>
          <a:p>
            <a:pPr marL="0" lvl="0" indent="0" algn="l" rtl="0">
              <a:spcBef>
                <a:spcPts val="0"/>
              </a:spcBef>
              <a:spcAft>
                <a:spcPts val="0"/>
              </a:spcAft>
              <a:buClr>
                <a:schemeClr val="dk1"/>
              </a:buClr>
              <a:buSzPts val="1100"/>
              <a:buFont typeface="Arial"/>
              <a:buNone/>
            </a:pPr>
            <a:r>
              <a:rPr lang="en-GB" sz="1400">
                <a:solidFill>
                  <a:schemeClr val="dk1"/>
                </a:solidFill>
              </a:rPr>
              <a:t>F-statistic: 15.85 on 1 and 4 DF,  p-value: 0.01639</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acc9e3c44_2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acc9e3c44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Otherwise, omit Fig 2 (below) which is distance to median and combine NMDS with this figure 3.</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3ffdea9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3ffdea9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acc9e3c44_2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acc9e3c44_2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acc9e3c4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acc9e3c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acc9e3c44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acc9e3c44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show the differences of coral cover diversity in depth. </a:t>
            </a:r>
            <a:endParaRPr/>
          </a:p>
          <a:p>
            <a:pPr marL="0" lvl="0" indent="0" algn="l" rtl="0">
              <a:spcBef>
                <a:spcPts val="0"/>
              </a:spcBef>
              <a:spcAft>
                <a:spcPts val="0"/>
              </a:spcAft>
              <a:buNone/>
            </a:pPr>
            <a:r>
              <a:rPr lang="en-GB"/>
              <a:t>For me the best is the grouped ones in most common genera and families and one graph per island.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4fd1fd75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4fd1fd7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4fd1fd75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4fd1fd75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Although figures will be like: </a:t>
            </a:r>
            <a:endParaRPr/>
          </a:p>
          <a:p>
            <a:pPr marL="0" lvl="0" indent="0" algn="l" rtl="0">
              <a:spcBef>
                <a:spcPts val="0"/>
              </a:spcBef>
              <a:spcAft>
                <a:spcPts val="0"/>
              </a:spcAft>
              <a:buNone/>
            </a:pPr>
            <a:endParaRPr/>
          </a:p>
          <a:p>
            <a:pPr marL="0" lvl="0" indent="0" algn="l" rtl="0">
              <a:spcBef>
                <a:spcPts val="0"/>
              </a:spcBef>
              <a:spcAft>
                <a:spcPts val="0"/>
              </a:spcAft>
              <a:buNone/>
            </a:pPr>
            <a:r>
              <a:rPr lang="en-GB"/>
              <a:t>Fig 1 vertical profiles (a) and (b)</a:t>
            </a:r>
            <a:endParaRPr/>
          </a:p>
          <a:p>
            <a:pPr marL="0" lvl="0" indent="0" algn="l" rtl="0">
              <a:spcBef>
                <a:spcPts val="0"/>
              </a:spcBef>
              <a:spcAft>
                <a:spcPts val="0"/>
              </a:spcAft>
              <a:buNone/>
            </a:pPr>
            <a:endParaRPr/>
          </a:p>
          <a:p>
            <a:pPr marL="0" lvl="0" indent="0" algn="l" rtl="0">
              <a:spcBef>
                <a:spcPts val="0"/>
              </a:spcBef>
              <a:spcAft>
                <a:spcPts val="0"/>
              </a:spcAft>
              <a:buNone/>
            </a:pPr>
            <a:r>
              <a:rPr lang="en-GB"/>
              <a:t>Fig 2 NMDS for three databases and boxplot of distances to median from “betadisper” for the three databases</a:t>
            </a:r>
            <a:endParaRPr/>
          </a:p>
          <a:p>
            <a:pPr marL="0" lvl="0" indent="0" algn="l" rtl="0">
              <a:spcBef>
                <a:spcPts val="0"/>
              </a:spcBef>
              <a:spcAft>
                <a:spcPts val="0"/>
              </a:spcAft>
              <a:buNone/>
            </a:pPr>
            <a:endParaRPr/>
          </a:p>
          <a:p>
            <a:pPr marL="0" lvl="0" indent="0" algn="l" rtl="0">
              <a:spcBef>
                <a:spcPts val="0"/>
              </a:spcBef>
              <a:spcAft>
                <a:spcPts val="0"/>
              </a:spcAft>
              <a:buNone/>
            </a:pPr>
            <a:r>
              <a:rPr lang="en-GB"/>
              <a:t>Fig 3 regression between beta.diversity and increasing depth for the three databases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4fd1fd75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4fd1fd75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1"/>
                </a:solidFill>
              </a:rPr>
              <a:t>Outputs from R: </a:t>
            </a:r>
            <a:endParaRPr sz="1000">
              <a:solidFill>
                <a:schemeClr val="dk1"/>
              </a:solidFill>
            </a:endParaRPr>
          </a:p>
          <a:p>
            <a:pPr marL="0" lvl="0" indent="0" algn="l" rtl="0">
              <a:spcBef>
                <a:spcPts val="0"/>
              </a:spcBef>
              <a:spcAft>
                <a:spcPts val="0"/>
              </a:spcAft>
              <a:buNone/>
            </a:pPr>
            <a:r>
              <a:rPr lang="en-GB" sz="1000">
                <a:solidFill>
                  <a:schemeClr val="dk1"/>
                </a:solidFill>
              </a:rPr>
              <a:t>&gt; mixed.lmer &lt;- lmer(Cover ~ Depth + (1|Island_Site_2), data = coral_cover2)</a:t>
            </a:r>
            <a:endParaRPr sz="1000">
              <a:solidFill>
                <a:schemeClr val="dk1"/>
              </a:solidFill>
            </a:endParaRPr>
          </a:p>
          <a:p>
            <a:pPr marL="0" lvl="0" indent="0" algn="l" rtl="0">
              <a:spcBef>
                <a:spcPts val="0"/>
              </a:spcBef>
              <a:spcAft>
                <a:spcPts val="0"/>
              </a:spcAft>
              <a:buNone/>
            </a:pPr>
            <a:r>
              <a:rPr lang="en-GB" sz="1000">
                <a:solidFill>
                  <a:schemeClr val="dk1"/>
                </a:solidFill>
              </a:rPr>
              <a:t>boundary (singular) fit: see ?isSingular</a:t>
            </a:r>
            <a:endParaRPr sz="1000">
              <a:solidFill>
                <a:schemeClr val="dk1"/>
              </a:solidFill>
            </a:endParaRPr>
          </a:p>
          <a:p>
            <a:pPr marL="0" lvl="0" indent="0" algn="l" rtl="0">
              <a:spcBef>
                <a:spcPts val="0"/>
              </a:spcBef>
              <a:spcAft>
                <a:spcPts val="0"/>
              </a:spcAft>
              <a:buNone/>
            </a:pPr>
            <a:r>
              <a:rPr lang="en-GB" sz="1000">
                <a:solidFill>
                  <a:schemeClr val="dk1"/>
                </a:solidFill>
              </a:rPr>
              <a:t>&gt; summary(mixed.lmer)</a:t>
            </a:r>
            <a:endParaRPr sz="1000">
              <a:solidFill>
                <a:schemeClr val="dk1"/>
              </a:solidFill>
            </a:endParaRPr>
          </a:p>
          <a:p>
            <a:pPr marL="0" lvl="0" indent="0" algn="l" rtl="0">
              <a:spcBef>
                <a:spcPts val="0"/>
              </a:spcBef>
              <a:spcAft>
                <a:spcPts val="0"/>
              </a:spcAft>
              <a:buNone/>
            </a:pPr>
            <a:r>
              <a:rPr lang="en-GB" sz="1000">
                <a:solidFill>
                  <a:schemeClr val="dk1"/>
                </a:solidFill>
              </a:rPr>
              <a:t>Linear mixed model fit by REML ['lmerMod']</a:t>
            </a:r>
            <a:endParaRPr sz="1000">
              <a:solidFill>
                <a:schemeClr val="dk1"/>
              </a:solidFill>
            </a:endParaRPr>
          </a:p>
          <a:p>
            <a:pPr marL="0" lvl="0" indent="0" algn="l" rtl="0">
              <a:spcBef>
                <a:spcPts val="0"/>
              </a:spcBef>
              <a:spcAft>
                <a:spcPts val="0"/>
              </a:spcAft>
              <a:buNone/>
            </a:pPr>
            <a:r>
              <a:rPr lang="en-GB" sz="1000">
                <a:solidFill>
                  <a:schemeClr val="dk1"/>
                </a:solidFill>
              </a:rPr>
              <a:t>Formula: Cover ~ Depth + (1 | Island_Site_2)</a:t>
            </a:r>
            <a:endParaRPr sz="1000">
              <a:solidFill>
                <a:schemeClr val="dk1"/>
              </a:solidFill>
            </a:endParaRPr>
          </a:p>
          <a:p>
            <a:pPr marL="0" lvl="0" indent="0" algn="l" rtl="0">
              <a:spcBef>
                <a:spcPts val="0"/>
              </a:spcBef>
              <a:spcAft>
                <a:spcPts val="0"/>
              </a:spcAft>
              <a:buNone/>
            </a:pPr>
            <a:r>
              <a:rPr lang="en-GB" sz="1000">
                <a:solidFill>
                  <a:schemeClr val="dk1"/>
                </a:solidFill>
              </a:rPr>
              <a:t>   Data: coral_cover2</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GB" sz="1000">
                <a:solidFill>
                  <a:schemeClr val="dk1"/>
                </a:solidFill>
              </a:rPr>
              <a:t>REML criterion at convergence: 758.1</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GB" sz="1000">
                <a:solidFill>
                  <a:schemeClr val="dk1"/>
                </a:solidFill>
              </a:rPr>
              <a:t>Scaled residuals: </a:t>
            </a:r>
            <a:endParaRPr sz="1000">
              <a:solidFill>
                <a:schemeClr val="dk1"/>
              </a:solidFill>
            </a:endParaRPr>
          </a:p>
          <a:p>
            <a:pPr marL="0" lvl="0" indent="0" algn="l" rtl="0">
              <a:spcBef>
                <a:spcPts val="0"/>
              </a:spcBef>
              <a:spcAft>
                <a:spcPts val="0"/>
              </a:spcAft>
              <a:buNone/>
            </a:pPr>
            <a:r>
              <a:rPr lang="en-GB" sz="1000">
                <a:solidFill>
                  <a:schemeClr val="dk1"/>
                </a:solidFill>
              </a:rPr>
              <a:t>    Min      1Q  Median      3Q     Max </a:t>
            </a:r>
            <a:endParaRPr sz="1000">
              <a:solidFill>
                <a:schemeClr val="dk1"/>
              </a:solidFill>
            </a:endParaRPr>
          </a:p>
          <a:p>
            <a:pPr marL="0" lvl="0" indent="0" algn="l" rtl="0">
              <a:spcBef>
                <a:spcPts val="0"/>
              </a:spcBef>
              <a:spcAft>
                <a:spcPts val="0"/>
              </a:spcAft>
              <a:buNone/>
            </a:pPr>
            <a:r>
              <a:rPr lang="en-GB" sz="1000">
                <a:solidFill>
                  <a:schemeClr val="dk1"/>
                </a:solidFill>
              </a:rPr>
              <a:t>-2.0718 -0.6749 -0.1043  0.5883  3.6876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GB" sz="1000">
                <a:solidFill>
                  <a:schemeClr val="dk1"/>
                </a:solidFill>
              </a:rPr>
              <a:t>Random effects:</a:t>
            </a:r>
            <a:endParaRPr sz="1000">
              <a:solidFill>
                <a:schemeClr val="dk1"/>
              </a:solidFill>
            </a:endParaRPr>
          </a:p>
          <a:p>
            <a:pPr marL="0" lvl="0" indent="0" algn="l" rtl="0">
              <a:spcBef>
                <a:spcPts val="0"/>
              </a:spcBef>
              <a:spcAft>
                <a:spcPts val="0"/>
              </a:spcAft>
              <a:buNone/>
            </a:pPr>
            <a:r>
              <a:rPr lang="en-GB" sz="1000">
                <a:solidFill>
                  <a:schemeClr val="dk1"/>
                </a:solidFill>
              </a:rPr>
              <a:t> Groups        Name        Variance Std.Dev.</a:t>
            </a:r>
            <a:endParaRPr sz="1000">
              <a:solidFill>
                <a:schemeClr val="dk1"/>
              </a:solidFill>
            </a:endParaRPr>
          </a:p>
          <a:p>
            <a:pPr marL="0" lvl="0" indent="0" algn="l" rtl="0">
              <a:spcBef>
                <a:spcPts val="0"/>
              </a:spcBef>
              <a:spcAft>
                <a:spcPts val="0"/>
              </a:spcAft>
              <a:buNone/>
            </a:pPr>
            <a:r>
              <a:rPr lang="en-GB" sz="1000">
                <a:solidFill>
                  <a:schemeClr val="dk1"/>
                </a:solidFill>
              </a:rPr>
              <a:t> Island_Site_2 (Intercept)   0.0     0.00   </a:t>
            </a:r>
            <a:endParaRPr sz="1000">
              <a:solidFill>
                <a:schemeClr val="dk1"/>
              </a:solidFill>
            </a:endParaRPr>
          </a:p>
          <a:p>
            <a:pPr marL="0" lvl="0" indent="0" algn="l" rtl="0">
              <a:spcBef>
                <a:spcPts val="0"/>
              </a:spcBef>
              <a:spcAft>
                <a:spcPts val="0"/>
              </a:spcAft>
              <a:buNone/>
            </a:pPr>
            <a:r>
              <a:rPr lang="en-GB" sz="1000">
                <a:solidFill>
                  <a:schemeClr val="dk1"/>
                </a:solidFill>
              </a:rPr>
              <a:t> Residual                  185.6    13.63   </a:t>
            </a:r>
            <a:endParaRPr sz="1000">
              <a:solidFill>
                <a:schemeClr val="dk1"/>
              </a:solidFill>
            </a:endParaRPr>
          </a:p>
          <a:p>
            <a:pPr marL="0" lvl="0" indent="0" algn="l" rtl="0">
              <a:spcBef>
                <a:spcPts val="0"/>
              </a:spcBef>
              <a:spcAft>
                <a:spcPts val="0"/>
              </a:spcAft>
              <a:buNone/>
            </a:pPr>
            <a:r>
              <a:rPr lang="en-GB" sz="1000">
                <a:solidFill>
                  <a:schemeClr val="dk1"/>
                </a:solidFill>
              </a:rPr>
              <a:t>Number of obs: 94, groups:  Island_Site_2, 16</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GB" sz="1000">
                <a:solidFill>
                  <a:schemeClr val="dk1"/>
                </a:solidFill>
              </a:rPr>
              <a:t>Fixed effects:</a:t>
            </a:r>
            <a:endParaRPr sz="1000">
              <a:solidFill>
                <a:schemeClr val="dk1"/>
              </a:solidFill>
            </a:endParaRPr>
          </a:p>
          <a:p>
            <a:pPr marL="0" lvl="0" indent="0" algn="l" rtl="0">
              <a:spcBef>
                <a:spcPts val="0"/>
              </a:spcBef>
              <a:spcAft>
                <a:spcPts val="0"/>
              </a:spcAft>
              <a:buNone/>
            </a:pPr>
            <a:r>
              <a:rPr lang="en-GB" sz="1000">
                <a:solidFill>
                  <a:schemeClr val="dk1"/>
                </a:solidFill>
              </a:rPr>
              <a:t>            Estimate Std. Error t value</a:t>
            </a:r>
            <a:endParaRPr sz="1000">
              <a:solidFill>
                <a:schemeClr val="dk1"/>
              </a:solidFill>
            </a:endParaRPr>
          </a:p>
          <a:p>
            <a:pPr marL="0" lvl="0" indent="0" algn="l" rtl="0">
              <a:spcBef>
                <a:spcPts val="0"/>
              </a:spcBef>
              <a:spcAft>
                <a:spcPts val="0"/>
              </a:spcAft>
              <a:buNone/>
            </a:pPr>
            <a:r>
              <a:rPr lang="en-GB" sz="1000">
                <a:solidFill>
                  <a:schemeClr val="dk1"/>
                </a:solidFill>
              </a:rPr>
              <a:t>(Intercept) 38.82288    2.43156  15.966</a:t>
            </a:r>
            <a:endParaRPr sz="1000">
              <a:solidFill>
                <a:schemeClr val="dk1"/>
              </a:solidFill>
            </a:endParaRPr>
          </a:p>
          <a:p>
            <a:pPr marL="0" lvl="0" indent="0" algn="l" rtl="0">
              <a:spcBef>
                <a:spcPts val="0"/>
              </a:spcBef>
              <a:spcAft>
                <a:spcPts val="0"/>
              </a:spcAft>
              <a:buNone/>
            </a:pPr>
            <a:r>
              <a:rPr lang="en-GB" sz="1000">
                <a:solidFill>
                  <a:schemeClr val="dk1"/>
                </a:solidFill>
              </a:rPr>
              <a:t>Depth       -0.31038    0.03632  -8.546</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GB" sz="1000">
                <a:solidFill>
                  <a:schemeClr val="dk1"/>
                </a:solidFill>
              </a:rPr>
              <a:t>Correlation of Fixed Effects:</a:t>
            </a:r>
            <a:endParaRPr sz="1000">
              <a:solidFill>
                <a:schemeClr val="dk1"/>
              </a:solidFill>
            </a:endParaRPr>
          </a:p>
          <a:p>
            <a:pPr marL="0" lvl="0" indent="0" algn="l" rtl="0">
              <a:spcBef>
                <a:spcPts val="0"/>
              </a:spcBef>
              <a:spcAft>
                <a:spcPts val="0"/>
              </a:spcAft>
              <a:buNone/>
            </a:pPr>
            <a:r>
              <a:rPr lang="en-GB" sz="1000">
                <a:solidFill>
                  <a:schemeClr val="dk1"/>
                </a:solidFill>
              </a:rPr>
              <a:t>      (Intr)</a:t>
            </a:r>
            <a:endParaRPr sz="1000">
              <a:solidFill>
                <a:schemeClr val="dk1"/>
              </a:solidFill>
            </a:endParaRPr>
          </a:p>
          <a:p>
            <a:pPr marL="0" lvl="0" indent="0" algn="l" rtl="0">
              <a:spcBef>
                <a:spcPts val="0"/>
              </a:spcBef>
              <a:spcAft>
                <a:spcPts val="0"/>
              </a:spcAft>
              <a:buNone/>
            </a:pPr>
            <a:r>
              <a:rPr lang="en-GB" sz="1000">
                <a:solidFill>
                  <a:schemeClr val="dk1"/>
                </a:solidFill>
              </a:rPr>
              <a:t>Depth -0.816</a:t>
            </a:r>
            <a:endParaRPr sz="1000">
              <a:solidFill>
                <a:schemeClr val="dk1"/>
              </a:solidFill>
            </a:endParaRPr>
          </a:p>
          <a:p>
            <a:pPr marL="0" lvl="0" indent="0" algn="l" rtl="0">
              <a:spcBef>
                <a:spcPts val="0"/>
              </a:spcBef>
              <a:spcAft>
                <a:spcPts val="0"/>
              </a:spcAft>
              <a:buNone/>
            </a:pPr>
            <a:r>
              <a:rPr lang="en-GB" sz="1000">
                <a:solidFill>
                  <a:schemeClr val="dk1"/>
                </a:solidFill>
              </a:rPr>
              <a:t>convergence code: 0</a:t>
            </a:r>
            <a:endParaRPr sz="1000">
              <a:solidFill>
                <a:schemeClr val="dk1"/>
              </a:solidFill>
            </a:endParaRPr>
          </a:p>
          <a:p>
            <a:pPr marL="0" lvl="0" indent="0" algn="l" rtl="0">
              <a:spcBef>
                <a:spcPts val="0"/>
              </a:spcBef>
              <a:spcAft>
                <a:spcPts val="0"/>
              </a:spcAft>
              <a:buNone/>
            </a:pPr>
            <a:r>
              <a:rPr lang="en-GB" sz="1000">
                <a:solidFill>
                  <a:schemeClr val="dk1"/>
                </a:solidFill>
              </a:rPr>
              <a:t>boundary (singular) fit: see ?isSingular</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4fd1fd75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4fd1fd75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acc9e3c44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acc9e3c44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acc9e3c44_2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bacc9e3c44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bbe360a6f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bbe360a6f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a:solidFill>
                  <a:srgbClr val="FF0000"/>
                </a:solidFill>
              </a:rPr>
              <a:t>*I can’t plot species (genus) in the NMDS</a:t>
            </a:r>
            <a:endParaRPr>
              <a:solidFill>
                <a:srgbClr val="FF0000"/>
              </a:solidFill>
            </a:endParaRPr>
          </a:p>
          <a:p>
            <a:pPr marL="457200" lvl="0" indent="-298450" algn="l" rtl="0">
              <a:spcBef>
                <a:spcPts val="0"/>
              </a:spcBef>
              <a:spcAft>
                <a:spcPts val="0"/>
              </a:spcAft>
              <a:buSzPts val="1100"/>
              <a:buAutoNum type="arabicParenR"/>
            </a:pPr>
            <a:r>
              <a:rPr lang="en-GB"/>
              <a:t>Jaccard</a:t>
            </a:r>
            <a:endParaRPr/>
          </a:p>
          <a:p>
            <a:pPr marL="457200" lvl="0" indent="0" algn="l" rtl="0">
              <a:spcBef>
                <a:spcPts val="0"/>
              </a:spcBef>
              <a:spcAft>
                <a:spcPts val="0"/>
              </a:spcAft>
              <a:buNone/>
            </a:pPr>
            <a:r>
              <a:rPr lang="en-GB"/>
              <a:t>	Homogeneity of multivariate dispersions</a:t>
            </a:r>
            <a:endParaRPr/>
          </a:p>
          <a:p>
            <a:pPr marL="457200" lvl="0" indent="0" algn="l" rtl="0">
              <a:spcBef>
                <a:spcPts val="0"/>
              </a:spcBef>
              <a:spcAft>
                <a:spcPts val="0"/>
              </a:spcAft>
              <a:buNone/>
            </a:pPr>
            <a:endParaRPr/>
          </a:p>
          <a:p>
            <a:pPr marL="457200" lvl="0" indent="0" algn="l" rtl="0">
              <a:spcBef>
                <a:spcPts val="0"/>
              </a:spcBef>
              <a:spcAft>
                <a:spcPts val="0"/>
              </a:spcAft>
              <a:buNone/>
            </a:pPr>
            <a:r>
              <a:rPr lang="en-GB"/>
              <a:t>Call: betadisper(d = Beta_Depth, group = groups)</a:t>
            </a:r>
            <a:endParaRPr/>
          </a:p>
          <a:p>
            <a:pPr marL="457200" lvl="0" indent="0" algn="l" rtl="0">
              <a:spcBef>
                <a:spcPts val="0"/>
              </a:spcBef>
              <a:spcAft>
                <a:spcPts val="0"/>
              </a:spcAft>
              <a:buNone/>
            </a:pPr>
            <a:endParaRPr/>
          </a:p>
          <a:p>
            <a:pPr marL="457200" lvl="0" indent="0" algn="l" rtl="0">
              <a:spcBef>
                <a:spcPts val="0"/>
              </a:spcBef>
              <a:spcAft>
                <a:spcPts val="0"/>
              </a:spcAft>
              <a:buNone/>
            </a:pPr>
            <a:r>
              <a:rPr lang="en-GB"/>
              <a:t>No. of Positive Eigenvalues: 33</a:t>
            </a:r>
            <a:endParaRPr/>
          </a:p>
          <a:p>
            <a:pPr marL="457200" lvl="0" indent="0" algn="l" rtl="0">
              <a:spcBef>
                <a:spcPts val="0"/>
              </a:spcBef>
              <a:spcAft>
                <a:spcPts val="0"/>
              </a:spcAft>
              <a:buNone/>
            </a:pPr>
            <a:r>
              <a:rPr lang="en-GB"/>
              <a:t>No. of Negative Eigenvalues: 53</a:t>
            </a:r>
            <a:endParaRPr/>
          </a:p>
          <a:p>
            <a:pPr marL="457200" lvl="0" indent="0" algn="l" rtl="0">
              <a:spcBef>
                <a:spcPts val="0"/>
              </a:spcBef>
              <a:spcAft>
                <a:spcPts val="0"/>
              </a:spcAft>
              <a:buNone/>
            </a:pPr>
            <a:endParaRPr/>
          </a:p>
          <a:p>
            <a:pPr marL="457200" lvl="0" indent="0" algn="l" rtl="0">
              <a:spcBef>
                <a:spcPts val="0"/>
              </a:spcBef>
              <a:spcAft>
                <a:spcPts val="0"/>
              </a:spcAft>
              <a:buNone/>
            </a:pPr>
            <a:r>
              <a:rPr lang="en-GB"/>
              <a:t>Average distance to median:</a:t>
            </a:r>
            <a:endParaRPr/>
          </a:p>
          <a:p>
            <a:pPr marL="457200" lvl="0" indent="0" algn="l" rtl="0">
              <a:spcBef>
                <a:spcPts val="0"/>
              </a:spcBef>
              <a:spcAft>
                <a:spcPts val="0"/>
              </a:spcAft>
              <a:buNone/>
            </a:pPr>
            <a:r>
              <a:rPr lang="en-GB"/>
              <a:t>  120M    20M    40M    60M     6M    90M </a:t>
            </a:r>
            <a:endParaRPr/>
          </a:p>
          <a:p>
            <a:pPr marL="457200" lvl="0" indent="0" algn="l" rtl="0">
              <a:spcBef>
                <a:spcPts val="0"/>
              </a:spcBef>
              <a:spcAft>
                <a:spcPts val="0"/>
              </a:spcAft>
              <a:buNone/>
            </a:pPr>
            <a:r>
              <a:rPr lang="en-GB"/>
              <a:t>0.3677 0.2492 0.2539 0.2751 0.2698 0.4702 </a:t>
            </a:r>
            <a:endParaRPr/>
          </a:p>
          <a:p>
            <a:pPr marL="457200" lvl="0" indent="0" algn="l" rtl="0">
              <a:spcBef>
                <a:spcPts val="0"/>
              </a:spcBef>
              <a:spcAft>
                <a:spcPts val="0"/>
              </a:spcAft>
              <a:buNone/>
            </a:pPr>
            <a:endParaRPr/>
          </a:p>
          <a:p>
            <a:pPr marL="457200" lvl="0" indent="0" algn="l" rtl="0">
              <a:spcBef>
                <a:spcPts val="0"/>
              </a:spcBef>
              <a:spcAft>
                <a:spcPts val="0"/>
              </a:spcAft>
              <a:buNone/>
            </a:pPr>
            <a:r>
              <a:rPr lang="en-GB"/>
              <a:t>Eigenvalues for PCoA axes:</a:t>
            </a:r>
            <a:endParaRPr/>
          </a:p>
          <a:p>
            <a:pPr marL="457200" lvl="0" indent="0" algn="l" rtl="0">
              <a:spcBef>
                <a:spcPts val="0"/>
              </a:spcBef>
              <a:spcAft>
                <a:spcPts val="0"/>
              </a:spcAft>
              <a:buNone/>
            </a:pPr>
            <a:r>
              <a:rPr lang="en-GB"/>
              <a:t>(Showing 8 of 86 eigenvalues)</a:t>
            </a:r>
            <a:endParaRPr/>
          </a:p>
          <a:p>
            <a:pPr marL="457200" lvl="0" indent="0" algn="l" rtl="0">
              <a:spcBef>
                <a:spcPts val="0"/>
              </a:spcBef>
              <a:spcAft>
                <a:spcPts val="0"/>
              </a:spcAft>
              <a:buNone/>
            </a:pPr>
            <a:r>
              <a:rPr lang="en-GB"/>
              <a:t> PCoA1  PCoA2  PCoA3  PCoA4  PCoA5  PCoA6  PCoA7  PCoA8 </a:t>
            </a:r>
            <a:endParaRPr/>
          </a:p>
          <a:p>
            <a:pPr marL="457200" lvl="0" indent="0" algn="l" rtl="0">
              <a:spcBef>
                <a:spcPts val="0"/>
              </a:spcBef>
              <a:spcAft>
                <a:spcPts val="0"/>
              </a:spcAft>
              <a:buNone/>
            </a:pPr>
            <a:r>
              <a:rPr lang="en-GB"/>
              <a:t>9.4645 2.8278 1.9605 1.1360 0.9263 0.8936 0.8379 0.7532 </a:t>
            </a:r>
            <a:endParaRPr/>
          </a:p>
          <a:p>
            <a:pPr marL="457200" lvl="0" indent="0" algn="l" rtl="0">
              <a:spcBef>
                <a:spcPts val="0"/>
              </a:spcBef>
              <a:spcAft>
                <a:spcPts val="0"/>
              </a:spcAft>
              <a:buNone/>
            </a:pPr>
            <a:endParaRPr/>
          </a:p>
          <a:p>
            <a:pPr marL="457200" lvl="0" indent="0" algn="l" rtl="0">
              <a:spcBef>
                <a:spcPts val="0"/>
              </a:spcBef>
              <a:spcAft>
                <a:spcPts val="0"/>
              </a:spcAft>
              <a:buClr>
                <a:schemeClr val="dk1"/>
              </a:buClr>
              <a:buSzPts val="1100"/>
              <a:buFont typeface="Arial"/>
              <a:buNone/>
            </a:pPr>
            <a:r>
              <a:rPr lang="en-GB"/>
              <a:t>&gt; anova(mod_Depth)</a:t>
            </a:r>
            <a:endParaRPr/>
          </a:p>
          <a:p>
            <a:pPr marL="457200" lvl="0" indent="0" algn="l" rtl="0">
              <a:spcBef>
                <a:spcPts val="0"/>
              </a:spcBef>
              <a:spcAft>
                <a:spcPts val="0"/>
              </a:spcAft>
              <a:buClr>
                <a:schemeClr val="dk1"/>
              </a:buClr>
              <a:buSzPts val="1100"/>
              <a:buFont typeface="Arial"/>
              <a:buNone/>
            </a:pPr>
            <a:r>
              <a:rPr lang="en-GB"/>
              <a:t>Analysis of Variance Table</a:t>
            </a:r>
            <a:endParaRPr/>
          </a:p>
          <a:p>
            <a:pPr marL="45720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Clr>
                <a:schemeClr val="dk1"/>
              </a:buClr>
              <a:buSzPts val="1100"/>
              <a:buFont typeface="Arial"/>
              <a:buNone/>
            </a:pPr>
            <a:r>
              <a:rPr lang="en-GB"/>
              <a:t>Response: Distances</a:t>
            </a:r>
            <a:endParaRPr/>
          </a:p>
          <a:p>
            <a:pPr marL="457200" lvl="0" indent="0" algn="l" rtl="0">
              <a:spcBef>
                <a:spcPts val="0"/>
              </a:spcBef>
              <a:spcAft>
                <a:spcPts val="0"/>
              </a:spcAft>
              <a:buClr>
                <a:schemeClr val="dk1"/>
              </a:buClr>
              <a:buSzPts val="1100"/>
              <a:buFont typeface="Arial"/>
              <a:buNone/>
            </a:pPr>
            <a:r>
              <a:rPr lang="en-GB"/>
              <a:t>          Df  Sum Sq  Mean Sq F value    Pr(&gt;F)    </a:t>
            </a:r>
            <a:endParaRPr/>
          </a:p>
          <a:p>
            <a:pPr marL="457200" lvl="0" indent="0" algn="l" rtl="0">
              <a:spcBef>
                <a:spcPts val="0"/>
              </a:spcBef>
              <a:spcAft>
                <a:spcPts val="0"/>
              </a:spcAft>
              <a:buClr>
                <a:schemeClr val="dk1"/>
              </a:buClr>
              <a:buSzPts val="1100"/>
              <a:buFont typeface="Arial"/>
              <a:buNone/>
            </a:pPr>
            <a:r>
              <a:rPr lang="en-GB"/>
              <a:t>Groups     5 0.61386 0.122771  9.5869 2.412e-07 ***</a:t>
            </a:r>
            <a:endParaRPr/>
          </a:p>
          <a:p>
            <a:pPr marL="457200" lvl="0" indent="0" algn="l" rtl="0">
              <a:spcBef>
                <a:spcPts val="0"/>
              </a:spcBef>
              <a:spcAft>
                <a:spcPts val="0"/>
              </a:spcAft>
              <a:buClr>
                <a:schemeClr val="dk1"/>
              </a:buClr>
              <a:buSzPts val="1100"/>
              <a:buFont typeface="Arial"/>
              <a:buNone/>
            </a:pPr>
            <a:r>
              <a:rPr lang="en-GB"/>
              <a:t>Residuals 89 1.13974 0.012806                      </a:t>
            </a:r>
            <a:endParaRPr/>
          </a:p>
          <a:p>
            <a:pPr marL="457200" lvl="0" indent="0" algn="l" rtl="0">
              <a:spcBef>
                <a:spcPts val="0"/>
              </a:spcBef>
              <a:spcAft>
                <a:spcPts val="0"/>
              </a:spcAft>
              <a:buClr>
                <a:schemeClr val="dk1"/>
              </a:buClr>
              <a:buSzPts val="1100"/>
              <a:buFont typeface="Arial"/>
              <a:buNone/>
            </a:pPr>
            <a:r>
              <a:rPr lang="en-GB"/>
              <a:t>---</a:t>
            </a:r>
            <a:endParaRPr/>
          </a:p>
          <a:p>
            <a:pPr marL="457200" lvl="0" indent="0" algn="l" rtl="0">
              <a:spcBef>
                <a:spcPts val="0"/>
              </a:spcBef>
              <a:spcAft>
                <a:spcPts val="0"/>
              </a:spcAft>
              <a:buClr>
                <a:schemeClr val="dk1"/>
              </a:buClr>
              <a:buSzPts val="1100"/>
              <a:buFont typeface="Arial"/>
              <a:buNone/>
            </a:pPr>
            <a:r>
              <a:rPr lang="en-GB"/>
              <a:t>Signif. codes:  0 ‘***’ 0.001 ‘**’ 0.01 ‘*’ 0.05 ‘.’ 0.1 ‘ ’ 1</a:t>
            </a:r>
            <a:endParaRPr/>
          </a:p>
          <a:p>
            <a:pPr marL="457200" lvl="0" indent="0" algn="l" rtl="0">
              <a:spcBef>
                <a:spcPts val="0"/>
              </a:spcBef>
              <a:spcAft>
                <a:spcPts val="0"/>
              </a:spcAft>
              <a:buClr>
                <a:schemeClr val="dk1"/>
              </a:buClr>
              <a:buSzPts val="1100"/>
              <a:buFont typeface="Arial"/>
              <a:buNone/>
            </a:pPr>
            <a:r>
              <a:rPr lang="en-GB"/>
              <a:t>&gt; permutest(mod_Depth, pairwise = TRUE, permutations = 99)</a:t>
            </a:r>
            <a:endParaRPr/>
          </a:p>
          <a:p>
            <a:pPr marL="45720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Clr>
                <a:schemeClr val="dk1"/>
              </a:buClr>
              <a:buSzPts val="1100"/>
              <a:buFont typeface="Arial"/>
              <a:buNone/>
            </a:pPr>
            <a:r>
              <a:rPr lang="en-GB"/>
              <a:t>Permutation test for homogeneity of multivariate dispersions</a:t>
            </a:r>
            <a:endParaRPr/>
          </a:p>
          <a:p>
            <a:pPr marL="457200" lvl="0" indent="0" algn="l" rtl="0">
              <a:spcBef>
                <a:spcPts val="0"/>
              </a:spcBef>
              <a:spcAft>
                <a:spcPts val="0"/>
              </a:spcAft>
              <a:buClr>
                <a:schemeClr val="dk1"/>
              </a:buClr>
              <a:buSzPts val="1100"/>
              <a:buFont typeface="Arial"/>
              <a:buNone/>
            </a:pPr>
            <a:r>
              <a:rPr lang="en-GB"/>
              <a:t>Permutation: free</a:t>
            </a:r>
            <a:endParaRPr/>
          </a:p>
          <a:p>
            <a:pPr marL="457200" lvl="0" indent="0" algn="l" rtl="0">
              <a:spcBef>
                <a:spcPts val="0"/>
              </a:spcBef>
              <a:spcAft>
                <a:spcPts val="0"/>
              </a:spcAft>
              <a:buClr>
                <a:schemeClr val="dk1"/>
              </a:buClr>
              <a:buSzPts val="1100"/>
              <a:buFont typeface="Arial"/>
              <a:buNone/>
            </a:pPr>
            <a:r>
              <a:rPr lang="en-GB"/>
              <a:t>Number of permutations: 99</a:t>
            </a:r>
            <a:endParaRPr/>
          </a:p>
          <a:p>
            <a:pPr marL="45720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Clr>
                <a:schemeClr val="dk1"/>
              </a:buClr>
              <a:buSzPts val="1100"/>
              <a:buFont typeface="Arial"/>
              <a:buNone/>
            </a:pPr>
            <a:r>
              <a:rPr lang="en-GB"/>
              <a:t>Response: Distances</a:t>
            </a:r>
            <a:endParaRPr/>
          </a:p>
          <a:p>
            <a:pPr marL="457200" lvl="0" indent="0" algn="l" rtl="0">
              <a:spcBef>
                <a:spcPts val="0"/>
              </a:spcBef>
              <a:spcAft>
                <a:spcPts val="0"/>
              </a:spcAft>
              <a:buClr>
                <a:schemeClr val="dk1"/>
              </a:buClr>
              <a:buSzPts val="1100"/>
              <a:buFont typeface="Arial"/>
              <a:buNone/>
            </a:pPr>
            <a:r>
              <a:rPr lang="en-GB"/>
              <a:t>          Df  Sum Sq  Mean Sq      F N.Perm Pr(&gt;F)   </a:t>
            </a:r>
            <a:endParaRPr/>
          </a:p>
          <a:p>
            <a:pPr marL="457200" lvl="0" indent="0" algn="l" rtl="0">
              <a:spcBef>
                <a:spcPts val="0"/>
              </a:spcBef>
              <a:spcAft>
                <a:spcPts val="0"/>
              </a:spcAft>
              <a:buClr>
                <a:schemeClr val="dk1"/>
              </a:buClr>
              <a:buSzPts val="1100"/>
              <a:buFont typeface="Arial"/>
              <a:buNone/>
            </a:pPr>
            <a:r>
              <a:rPr lang="en-GB"/>
              <a:t>Groups     5 0.61386 0.122771 9.5869     99   0.01 **</a:t>
            </a:r>
            <a:endParaRPr/>
          </a:p>
          <a:p>
            <a:pPr marL="457200" lvl="0" indent="0" algn="l" rtl="0">
              <a:spcBef>
                <a:spcPts val="0"/>
              </a:spcBef>
              <a:spcAft>
                <a:spcPts val="0"/>
              </a:spcAft>
              <a:buClr>
                <a:schemeClr val="dk1"/>
              </a:buClr>
              <a:buSzPts val="1100"/>
              <a:buFont typeface="Arial"/>
              <a:buNone/>
            </a:pPr>
            <a:r>
              <a:rPr lang="en-GB"/>
              <a:t>Residuals 89 1.13974 0.012806                        </a:t>
            </a:r>
            <a:endParaRPr/>
          </a:p>
          <a:p>
            <a:pPr marL="457200" lvl="0" indent="0" algn="l" rtl="0">
              <a:spcBef>
                <a:spcPts val="0"/>
              </a:spcBef>
              <a:spcAft>
                <a:spcPts val="0"/>
              </a:spcAft>
              <a:buClr>
                <a:schemeClr val="dk1"/>
              </a:buClr>
              <a:buSzPts val="1100"/>
              <a:buFont typeface="Arial"/>
              <a:buNone/>
            </a:pPr>
            <a:r>
              <a:rPr lang="en-GB"/>
              <a:t>---</a:t>
            </a:r>
            <a:endParaRPr/>
          </a:p>
          <a:p>
            <a:pPr marL="457200" lvl="0" indent="0" algn="l" rtl="0">
              <a:spcBef>
                <a:spcPts val="0"/>
              </a:spcBef>
              <a:spcAft>
                <a:spcPts val="0"/>
              </a:spcAft>
              <a:buClr>
                <a:schemeClr val="dk1"/>
              </a:buClr>
              <a:buSzPts val="1100"/>
              <a:buFont typeface="Arial"/>
              <a:buNone/>
            </a:pPr>
            <a:r>
              <a:rPr lang="en-GB"/>
              <a:t>Signif. codes:  0 ‘***’ 0.001 ‘**’ 0.01 ‘*’ 0.05 ‘.’ 0.1 ‘ ’ 1</a:t>
            </a:r>
            <a:endParaRPr/>
          </a:p>
          <a:p>
            <a:pPr marL="45720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Clr>
                <a:schemeClr val="dk1"/>
              </a:buClr>
              <a:buSzPts val="1100"/>
              <a:buFont typeface="Arial"/>
              <a:buNone/>
            </a:pPr>
            <a:r>
              <a:rPr lang="en-GB"/>
              <a:t>Pairwise comparisons:</a:t>
            </a:r>
            <a:endParaRPr/>
          </a:p>
          <a:p>
            <a:pPr marL="457200" lvl="0" indent="0" algn="l" rtl="0">
              <a:spcBef>
                <a:spcPts val="0"/>
              </a:spcBef>
              <a:spcAft>
                <a:spcPts val="0"/>
              </a:spcAft>
              <a:buClr>
                <a:schemeClr val="dk1"/>
              </a:buClr>
              <a:buSzPts val="1100"/>
              <a:buFont typeface="Arial"/>
              <a:buNone/>
            </a:pPr>
            <a:r>
              <a:rPr lang="en-GB"/>
              <a:t>(Observed p-value below diagonal, permuted p-value above diagonal)</a:t>
            </a:r>
            <a:endParaRPr/>
          </a:p>
          <a:p>
            <a:pPr marL="457200" lvl="0" indent="0" algn="l" rtl="0">
              <a:spcBef>
                <a:spcPts val="0"/>
              </a:spcBef>
              <a:spcAft>
                <a:spcPts val="0"/>
              </a:spcAft>
              <a:buClr>
                <a:schemeClr val="dk1"/>
              </a:buClr>
              <a:buSzPts val="1100"/>
              <a:buFont typeface="Arial"/>
              <a:buNone/>
            </a:pPr>
            <a:r>
              <a:rPr lang="en-GB"/>
              <a:t>           120M        20M        40M        60M         6M  90M</a:t>
            </a:r>
            <a:endParaRPr/>
          </a:p>
          <a:p>
            <a:pPr marL="457200" lvl="0" indent="0" algn="l" rtl="0">
              <a:spcBef>
                <a:spcPts val="0"/>
              </a:spcBef>
              <a:spcAft>
                <a:spcPts val="0"/>
              </a:spcAft>
              <a:buClr>
                <a:schemeClr val="dk1"/>
              </a:buClr>
              <a:buSzPts val="1100"/>
              <a:buFont typeface="Arial"/>
              <a:buNone/>
            </a:pPr>
            <a:r>
              <a:rPr lang="en-GB"/>
              <a:t>120M            6.0000e-02 9.0000e-02 1.4000e-01 1.2000e-01 0.06</a:t>
            </a:r>
            <a:endParaRPr/>
          </a:p>
          <a:p>
            <a:pPr marL="457200" lvl="0" indent="0" algn="l" rtl="0">
              <a:spcBef>
                <a:spcPts val="0"/>
              </a:spcBef>
              <a:spcAft>
                <a:spcPts val="0"/>
              </a:spcAft>
              <a:buClr>
                <a:schemeClr val="dk1"/>
              </a:buClr>
              <a:buSzPts val="1100"/>
              <a:buFont typeface="Arial"/>
              <a:buNone/>
            </a:pPr>
            <a:r>
              <a:rPr lang="en-GB"/>
              <a:t>20M  4.6938e-02            8.8000e-01 4.0000e-01 4.7000e-01 0.01</a:t>
            </a:r>
            <a:endParaRPr/>
          </a:p>
          <a:p>
            <a:pPr marL="457200" lvl="0" indent="0" algn="l" rtl="0">
              <a:spcBef>
                <a:spcPts val="0"/>
              </a:spcBef>
              <a:spcAft>
                <a:spcPts val="0"/>
              </a:spcAft>
              <a:buClr>
                <a:schemeClr val="dk1"/>
              </a:buClr>
              <a:buSzPts val="1100"/>
              <a:buFont typeface="Arial"/>
              <a:buNone/>
            </a:pPr>
            <a:r>
              <a:rPr lang="en-GB"/>
              <a:t>40M  6.4822e-02 8.9194e-01            5.7000e-01 6.1000e-01 0.01</a:t>
            </a:r>
            <a:endParaRPr/>
          </a:p>
          <a:p>
            <a:pPr marL="457200" lvl="0" indent="0" algn="l" rtl="0">
              <a:spcBef>
                <a:spcPts val="0"/>
              </a:spcBef>
              <a:spcAft>
                <a:spcPts val="0"/>
              </a:spcAft>
              <a:buClr>
                <a:schemeClr val="dk1"/>
              </a:buClr>
              <a:buSzPts val="1100"/>
              <a:buFont typeface="Arial"/>
              <a:buNone/>
            </a:pPr>
            <a:r>
              <a:rPr lang="en-GB"/>
              <a:t>60M  1.1767e-01 4.1335e-01 5.4733e-01            8.5000e-01 0.01</a:t>
            </a:r>
            <a:endParaRPr/>
          </a:p>
          <a:p>
            <a:pPr marL="457200" lvl="0" indent="0" algn="l" rtl="0">
              <a:spcBef>
                <a:spcPts val="0"/>
              </a:spcBef>
              <a:spcAft>
                <a:spcPts val="0"/>
              </a:spcAft>
              <a:buClr>
                <a:schemeClr val="dk1"/>
              </a:buClr>
              <a:buSzPts val="1100"/>
              <a:buFont typeface="Arial"/>
              <a:buNone/>
            </a:pPr>
            <a:r>
              <a:rPr lang="en-GB"/>
              <a:t>6M   8.2972e-02 4.3178e-01 6.0114e-01 8.4362e-01            0.01</a:t>
            </a:r>
            <a:endParaRPr/>
          </a:p>
          <a:p>
            <a:pPr marL="457200" lvl="0" indent="0" algn="l" rtl="0">
              <a:spcBef>
                <a:spcPts val="0"/>
              </a:spcBef>
              <a:spcAft>
                <a:spcPts val="0"/>
              </a:spcAft>
              <a:buNone/>
            </a:pPr>
            <a:r>
              <a:rPr lang="en-GB"/>
              <a:t>90M  7.4387e-02 5.6203e-09 1.2884e-07 1.0366e-07 3.8589e-10</a:t>
            </a:r>
            <a:endParaRPr/>
          </a:p>
          <a:p>
            <a:pPr marL="45720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GB"/>
              <a:t>JAccard Turnover</a:t>
            </a:r>
            <a:endParaRPr/>
          </a:p>
          <a:p>
            <a:pPr marL="0" lvl="0" indent="0" algn="l" rtl="0">
              <a:spcBef>
                <a:spcPts val="0"/>
              </a:spcBef>
              <a:spcAft>
                <a:spcPts val="0"/>
              </a:spcAft>
              <a:buNone/>
            </a:pPr>
            <a:r>
              <a:rPr lang="en-GB"/>
              <a:t>&gt; mod_Depth</a:t>
            </a:r>
            <a:endParaRPr/>
          </a:p>
          <a:p>
            <a:pPr marL="0" lvl="0" indent="0" algn="l" rtl="0">
              <a:spcBef>
                <a:spcPts val="0"/>
              </a:spcBef>
              <a:spcAft>
                <a:spcPts val="0"/>
              </a:spcAft>
              <a:buNone/>
            </a:pPr>
            <a:endParaRPr/>
          </a:p>
          <a:p>
            <a:pPr marL="0" lvl="0" indent="0" algn="l" rtl="0">
              <a:spcBef>
                <a:spcPts val="0"/>
              </a:spcBef>
              <a:spcAft>
                <a:spcPts val="0"/>
              </a:spcAft>
              <a:buNone/>
            </a:pPr>
            <a:r>
              <a:rPr lang="en-GB"/>
              <a:t>	Homogeneity of multivariate dispersions</a:t>
            </a:r>
            <a:endParaRPr/>
          </a:p>
          <a:p>
            <a:pPr marL="0" lvl="0" indent="0" algn="l" rtl="0">
              <a:spcBef>
                <a:spcPts val="0"/>
              </a:spcBef>
              <a:spcAft>
                <a:spcPts val="0"/>
              </a:spcAft>
              <a:buNone/>
            </a:pPr>
            <a:endParaRPr/>
          </a:p>
          <a:p>
            <a:pPr marL="0" lvl="0" indent="0" algn="l" rtl="0">
              <a:spcBef>
                <a:spcPts val="0"/>
              </a:spcBef>
              <a:spcAft>
                <a:spcPts val="0"/>
              </a:spcAft>
              <a:buNone/>
            </a:pPr>
            <a:r>
              <a:rPr lang="en-GB"/>
              <a:t>Call: betadisper(d = Beta_jtu_Depth, group = groups)</a:t>
            </a:r>
            <a:endParaRPr/>
          </a:p>
          <a:p>
            <a:pPr marL="0" lvl="0" indent="0" algn="l" rtl="0">
              <a:spcBef>
                <a:spcPts val="0"/>
              </a:spcBef>
              <a:spcAft>
                <a:spcPts val="0"/>
              </a:spcAft>
              <a:buNone/>
            </a:pPr>
            <a:endParaRPr/>
          </a:p>
          <a:p>
            <a:pPr marL="0" lvl="0" indent="0" algn="l" rtl="0">
              <a:spcBef>
                <a:spcPts val="0"/>
              </a:spcBef>
              <a:spcAft>
                <a:spcPts val="0"/>
              </a:spcAft>
              <a:buNone/>
            </a:pPr>
            <a:r>
              <a:rPr lang="en-GB"/>
              <a:t>No. of Positive Eigenvalues: 35</a:t>
            </a:r>
            <a:endParaRPr/>
          </a:p>
          <a:p>
            <a:pPr marL="0" lvl="0" indent="0" algn="l" rtl="0">
              <a:spcBef>
                <a:spcPts val="0"/>
              </a:spcBef>
              <a:spcAft>
                <a:spcPts val="0"/>
              </a:spcAft>
              <a:buNone/>
            </a:pPr>
            <a:r>
              <a:rPr lang="en-GB"/>
              <a:t>No. of Negative Eigenvalues: 51</a:t>
            </a:r>
            <a:endParaRPr/>
          </a:p>
          <a:p>
            <a:pPr marL="0" lvl="0" indent="0" algn="l" rtl="0">
              <a:spcBef>
                <a:spcPts val="0"/>
              </a:spcBef>
              <a:spcAft>
                <a:spcPts val="0"/>
              </a:spcAft>
              <a:buNone/>
            </a:pPr>
            <a:endParaRPr/>
          </a:p>
          <a:p>
            <a:pPr marL="0" lvl="0" indent="0" algn="l" rtl="0">
              <a:spcBef>
                <a:spcPts val="0"/>
              </a:spcBef>
              <a:spcAft>
                <a:spcPts val="0"/>
              </a:spcAft>
              <a:buNone/>
            </a:pPr>
            <a:r>
              <a:rPr lang="en-GB"/>
              <a:t>Average distance to median:</a:t>
            </a:r>
            <a:endParaRPr/>
          </a:p>
          <a:p>
            <a:pPr marL="0" lvl="0" indent="0" algn="l" rtl="0">
              <a:spcBef>
                <a:spcPts val="0"/>
              </a:spcBef>
              <a:spcAft>
                <a:spcPts val="0"/>
              </a:spcAft>
              <a:buNone/>
            </a:pPr>
            <a:r>
              <a:rPr lang="en-GB"/>
              <a:t>  120M    20M    40M    60M     6M    90M </a:t>
            </a:r>
            <a:endParaRPr/>
          </a:p>
          <a:p>
            <a:pPr marL="0" lvl="0" indent="0" algn="l" rtl="0">
              <a:spcBef>
                <a:spcPts val="0"/>
              </a:spcBef>
              <a:spcAft>
                <a:spcPts val="0"/>
              </a:spcAft>
              <a:buNone/>
            </a:pPr>
            <a:r>
              <a:rPr lang="en-GB"/>
              <a:t>0.1547 0.1477 0.1587 0.1899 0.2080 0.2937 </a:t>
            </a:r>
            <a:endParaRPr/>
          </a:p>
          <a:p>
            <a:pPr marL="0" lvl="0" indent="0" algn="l" rtl="0">
              <a:spcBef>
                <a:spcPts val="0"/>
              </a:spcBef>
              <a:spcAft>
                <a:spcPts val="0"/>
              </a:spcAft>
              <a:buNone/>
            </a:pPr>
            <a:endParaRPr/>
          </a:p>
          <a:p>
            <a:pPr marL="0" lvl="0" indent="0" algn="l" rtl="0">
              <a:spcBef>
                <a:spcPts val="0"/>
              </a:spcBef>
              <a:spcAft>
                <a:spcPts val="0"/>
              </a:spcAft>
              <a:buNone/>
            </a:pPr>
            <a:r>
              <a:rPr lang="en-GB"/>
              <a:t>Eigenvalues for PCoA axes:</a:t>
            </a:r>
            <a:endParaRPr/>
          </a:p>
          <a:p>
            <a:pPr marL="0" lvl="0" indent="0" algn="l" rtl="0">
              <a:spcBef>
                <a:spcPts val="0"/>
              </a:spcBef>
              <a:spcAft>
                <a:spcPts val="0"/>
              </a:spcAft>
              <a:buNone/>
            </a:pPr>
            <a:r>
              <a:rPr lang="en-GB"/>
              <a:t>(Showing 8 of 86 eigenvalues)</a:t>
            </a:r>
            <a:endParaRPr/>
          </a:p>
          <a:p>
            <a:pPr marL="0" lvl="0" indent="0" algn="l" rtl="0">
              <a:spcBef>
                <a:spcPts val="0"/>
              </a:spcBef>
              <a:spcAft>
                <a:spcPts val="0"/>
              </a:spcAft>
              <a:buNone/>
            </a:pPr>
            <a:r>
              <a:rPr lang="en-GB"/>
              <a:t> PCoA1  PCoA2  PCoA3  PCoA4  PCoA5  PCoA6  PCoA7  PCoA8 </a:t>
            </a:r>
            <a:endParaRPr/>
          </a:p>
          <a:p>
            <a:pPr marL="0" lvl="0" indent="0" algn="l" rtl="0">
              <a:spcBef>
                <a:spcPts val="0"/>
              </a:spcBef>
              <a:spcAft>
                <a:spcPts val="0"/>
              </a:spcAft>
              <a:buNone/>
            </a:pPr>
            <a:r>
              <a:rPr lang="en-GB"/>
              <a:t>8.0279 1.9970 1.6706 1.4170 1.3194 0.9963 0.7792 0.6821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&gt; anova(mod_Depth)</a:t>
            </a:r>
            <a:endParaRPr/>
          </a:p>
          <a:p>
            <a:pPr marL="0" lvl="0" indent="0" algn="l" rtl="0">
              <a:spcBef>
                <a:spcPts val="0"/>
              </a:spcBef>
              <a:spcAft>
                <a:spcPts val="0"/>
              </a:spcAft>
              <a:buClr>
                <a:schemeClr val="dk1"/>
              </a:buClr>
              <a:buSzPts val="1100"/>
              <a:buFont typeface="Arial"/>
              <a:buNone/>
            </a:pPr>
            <a:r>
              <a:rPr lang="en-GB"/>
              <a:t>Analysis of Variance Table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Response: Distances</a:t>
            </a:r>
            <a:endParaRPr/>
          </a:p>
          <a:p>
            <a:pPr marL="0" lvl="0" indent="0" algn="l" rtl="0">
              <a:spcBef>
                <a:spcPts val="0"/>
              </a:spcBef>
              <a:spcAft>
                <a:spcPts val="0"/>
              </a:spcAft>
              <a:buClr>
                <a:schemeClr val="dk1"/>
              </a:buClr>
              <a:buSzPts val="1100"/>
              <a:buFont typeface="Arial"/>
              <a:buNone/>
            </a:pPr>
            <a:r>
              <a:rPr lang="en-GB"/>
              <a:t>          Df  Sum Sq  Mean Sq F value  Pr(&gt;F)  </a:t>
            </a:r>
            <a:endParaRPr/>
          </a:p>
          <a:p>
            <a:pPr marL="0" lvl="0" indent="0" algn="l" rtl="0">
              <a:spcBef>
                <a:spcPts val="0"/>
              </a:spcBef>
              <a:spcAft>
                <a:spcPts val="0"/>
              </a:spcAft>
              <a:buClr>
                <a:schemeClr val="dk1"/>
              </a:buClr>
              <a:buSzPts val="1100"/>
              <a:buFont typeface="Arial"/>
              <a:buNone/>
            </a:pPr>
            <a:r>
              <a:rPr lang="en-GB"/>
              <a:t>Groups     5 0.23962 0.047925  2.4588 0.03904 *</a:t>
            </a:r>
            <a:endParaRPr/>
          </a:p>
          <a:p>
            <a:pPr marL="0" lvl="0" indent="0" algn="l" rtl="0">
              <a:spcBef>
                <a:spcPts val="0"/>
              </a:spcBef>
              <a:spcAft>
                <a:spcPts val="0"/>
              </a:spcAft>
              <a:buClr>
                <a:schemeClr val="dk1"/>
              </a:buClr>
              <a:buSzPts val="1100"/>
              <a:buFont typeface="Arial"/>
              <a:buNone/>
            </a:pPr>
            <a:r>
              <a:rPr lang="en-GB"/>
              <a:t>Residuals 89 1.73468 0.019491                  </a:t>
            </a:r>
            <a:endParaRPr/>
          </a:p>
          <a:p>
            <a:pPr marL="0" lvl="0" indent="0" algn="l" rtl="0">
              <a:spcBef>
                <a:spcPts val="0"/>
              </a:spcBef>
              <a:spcAft>
                <a:spcPts val="0"/>
              </a:spcAft>
              <a:buClr>
                <a:schemeClr val="dk1"/>
              </a:buClr>
              <a:buSzPts val="1100"/>
              <a:buFont typeface="Arial"/>
              <a:buNone/>
            </a:pPr>
            <a:r>
              <a:rPr lang="en-GB"/>
              <a:t>---</a:t>
            </a:r>
            <a:endParaRPr/>
          </a:p>
          <a:p>
            <a:pPr marL="0" lvl="0" indent="0" algn="l" rtl="0">
              <a:spcBef>
                <a:spcPts val="0"/>
              </a:spcBef>
              <a:spcAft>
                <a:spcPts val="0"/>
              </a:spcAft>
              <a:buClr>
                <a:schemeClr val="dk1"/>
              </a:buClr>
              <a:buSzPts val="1100"/>
              <a:buFont typeface="Arial"/>
              <a:buNone/>
            </a:pPr>
            <a:r>
              <a:rPr lang="en-GB"/>
              <a:t>Signif. codes:  0 ‘***’ 0.001 ‘**’ 0.01 ‘*’ 0.05 ‘.’ 0.1 ‘ ’ 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&gt; # Permutation test for F</a:t>
            </a:r>
            <a:endParaRPr/>
          </a:p>
          <a:p>
            <a:pPr marL="0" lvl="0" indent="0" algn="l" rtl="0">
              <a:spcBef>
                <a:spcPts val="0"/>
              </a:spcBef>
              <a:spcAft>
                <a:spcPts val="0"/>
              </a:spcAft>
              <a:buClr>
                <a:schemeClr val="dk1"/>
              </a:buClr>
              <a:buSzPts val="1100"/>
              <a:buFont typeface="Arial"/>
              <a:buNone/>
            </a:pPr>
            <a:r>
              <a:rPr lang="en-GB"/>
              <a:t>&gt; permutest(mod_Depth, pairwise = TRUE, permutations = 99)</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Permutation test for homogeneity of multivariate dispersions</a:t>
            </a:r>
            <a:endParaRPr/>
          </a:p>
          <a:p>
            <a:pPr marL="0" lvl="0" indent="0" algn="l" rtl="0">
              <a:spcBef>
                <a:spcPts val="0"/>
              </a:spcBef>
              <a:spcAft>
                <a:spcPts val="0"/>
              </a:spcAft>
              <a:buClr>
                <a:schemeClr val="dk1"/>
              </a:buClr>
              <a:buSzPts val="1100"/>
              <a:buFont typeface="Arial"/>
              <a:buNone/>
            </a:pPr>
            <a:r>
              <a:rPr lang="en-GB"/>
              <a:t>Permutation: free</a:t>
            </a:r>
            <a:endParaRPr/>
          </a:p>
          <a:p>
            <a:pPr marL="0" lvl="0" indent="0" algn="l" rtl="0">
              <a:spcBef>
                <a:spcPts val="0"/>
              </a:spcBef>
              <a:spcAft>
                <a:spcPts val="0"/>
              </a:spcAft>
              <a:buClr>
                <a:schemeClr val="dk1"/>
              </a:buClr>
              <a:buSzPts val="1100"/>
              <a:buFont typeface="Arial"/>
              <a:buNone/>
            </a:pPr>
            <a:r>
              <a:rPr lang="en-GB"/>
              <a:t>Number of permutations: 99</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Response: Distances</a:t>
            </a:r>
            <a:endParaRPr/>
          </a:p>
          <a:p>
            <a:pPr marL="0" lvl="0" indent="0" algn="l" rtl="0">
              <a:spcBef>
                <a:spcPts val="0"/>
              </a:spcBef>
              <a:spcAft>
                <a:spcPts val="0"/>
              </a:spcAft>
              <a:buClr>
                <a:schemeClr val="dk1"/>
              </a:buClr>
              <a:buSzPts val="1100"/>
              <a:buFont typeface="Arial"/>
              <a:buNone/>
            </a:pPr>
            <a:r>
              <a:rPr lang="en-GB"/>
              <a:t>          Df  Sum Sq  Mean Sq      F N.Perm Pr(&gt;F)  </a:t>
            </a:r>
            <a:endParaRPr/>
          </a:p>
          <a:p>
            <a:pPr marL="0" lvl="0" indent="0" algn="l" rtl="0">
              <a:spcBef>
                <a:spcPts val="0"/>
              </a:spcBef>
              <a:spcAft>
                <a:spcPts val="0"/>
              </a:spcAft>
              <a:buClr>
                <a:schemeClr val="dk1"/>
              </a:buClr>
              <a:buSzPts val="1100"/>
              <a:buFont typeface="Arial"/>
              <a:buNone/>
            </a:pPr>
            <a:r>
              <a:rPr lang="en-GB"/>
              <a:t>Groups     5 0.23962 0.047925 2.4588     99   0.04 *</a:t>
            </a:r>
            <a:endParaRPr/>
          </a:p>
          <a:p>
            <a:pPr marL="0" lvl="0" indent="0" algn="l" rtl="0">
              <a:spcBef>
                <a:spcPts val="0"/>
              </a:spcBef>
              <a:spcAft>
                <a:spcPts val="0"/>
              </a:spcAft>
              <a:buClr>
                <a:schemeClr val="dk1"/>
              </a:buClr>
              <a:buSzPts val="1100"/>
              <a:buFont typeface="Arial"/>
              <a:buNone/>
            </a:pPr>
            <a:r>
              <a:rPr lang="en-GB"/>
              <a:t>Residuals 89 1.73468 0.019491                       </a:t>
            </a:r>
            <a:endParaRPr/>
          </a:p>
          <a:p>
            <a:pPr marL="0" lvl="0" indent="0" algn="l" rtl="0">
              <a:spcBef>
                <a:spcPts val="0"/>
              </a:spcBef>
              <a:spcAft>
                <a:spcPts val="0"/>
              </a:spcAft>
              <a:buClr>
                <a:schemeClr val="dk1"/>
              </a:buClr>
              <a:buSzPts val="1100"/>
              <a:buFont typeface="Arial"/>
              <a:buNone/>
            </a:pPr>
            <a:r>
              <a:rPr lang="en-GB"/>
              <a:t>---</a:t>
            </a:r>
            <a:endParaRPr/>
          </a:p>
          <a:p>
            <a:pPr marL="0" lvl="0" indent="0" algn="l" rtl="0">
              <a:spcBef>
                <a:spcPts val="0"/>
              </a:spcBef>
              <a:spcAft>
                <a:spcPts val="0"/>
              </a:spcAft>
              <a:buClr>
                <a:schemeClr val="dk1"/>
              </a:buClr>
              <a:buSzPts val="1100"/>
              <a:buFont typeface="Arial"/>
              <a:buNone/>
            </a:pPr>
            <a:r>
              <a:rPr lang="en-GB"/>
              <a:t>Signif. codes:  0 ‘***’ 0.001 ‘**’ 0.01 ‘*’ 0.05 ‘.’ 0.1 ‘ ’ 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Pairwise comparisons:</a:t>
            </a:r>
            <a:endParaRPr/>
          </a:p>
          <a:p>
            <a:pPr marL="0" lvl="0" indent="0" algn="l" rtl="0">
              <a:spcBef>
                <a:spcPts val="0"/>
              </a:spcBef>
              <a:spcAft>
                <a:spcPts val="0"/>
              </a:spcAft>
              <a:buClr>
                <a:schemeClr val="dk1"/>
              </a:buClr>
              <a:buSzPts val="1100"/>
              <a:buFont typeface="Arial"/>
              <a:buNone/>
            </a:pPr>
            <a:r>
              <a:rPr lang="en-GB"/>
              <a:t>(Observed p-value below diagonal, permuted p-value above diagonal)</a:t>
            </a:r>
            <a:endParaRPr/>
          </a:p>
          <a:p>
            <a:pPr marL="0" lvl="0" indent="0" algn="l" rtl="0">
              <a:spcBef>
                <a:spcPts val="0"/>
              </a:spcBef>
              <a:spcAft>
                <a:spcPts val="0"/>
              </a:spcAft>
              <a:buClr>
                <a:schemeClr val="dk1"/>
              </a:buClr>
              <a:buSzPts val="1100"/>
              <a:buFont typeface="Arial"/>
              <a:buNone/>
            </a:pPr>
            <a:r>
              <a:rPr lang="en-GB"/>
              <a:t>          120M       20M       40M       60M        6M  90M</a:t>
            </a:r>
            <a:endParaRPr/>
          </a:p>
          <a:p>
            <a:pPr marL="0" lvl="0" indent="0" algn="l" rtl="0">
              <a:spcBef>
                <a:spcPts val="0"/>
              </a:spcBef>
              <a:spcAft>
                <a:spcPts val="0"/>
              </a:spcAft>
              <a:buClr>
                <a:schemeClr val="dk1"/>
              </a:buClr>
              <a:buSzPts val="1100"/>
              <a:buFont typeface="Arial"/>
              <a:buNone/>
            </a:pPr>
            <a:r>
              <a:rPr lang="en-GB"/>
              <a:t>120M           0.9100000 0.9600000 0.6600000 0.4000000 0.06</a:t>
            </a:r>
            <a:endParaRPr/>
          </a:p>
          <a:p>
            <a:pPr marL="0" lvl="0" indent="0" algn="l" rtl="0">
              <a:spcBef>
                <a:spcPts val="0"/>
              </a:spcBef>
              <a:spcAft>
                <a:spcPts val="0"/>
              </a:spcAft>
              <a:buClr>
                <a:schemeClr val="dk1"/>
              </a:buClr>
              <a:buSzPts val="1100"/>
              <a:buFont typeface="Arial"/>
              <a:buNone/>
            </a:pPr>
            <a:r>
              <a:rPr lang="en-GB"/>
              <a:t>20M  0.9112175           0.7600000 0.2800000 0.1100000 0.01</a:t>
            </a:r>
            <a:endParaRPr/>
          </a:p>
          <a:p>
            <a:pPr marL="0" lvl="0" indent="0" algn="l" rtl="0">
              <a:spcBef>
                <a:spcPts val="0"/>
              </a:spcBef>
              <a:spcAft>
                <a:spcPts val="0"/>
              </a:spcAft>
              <a:buClr>
                <a:schemeClr val="dk1"/>
              </a:buClr>
              <a:buSzPts val="1100"/>
              <a:buFont typeface="Arial"/>
              <a:buNone/>
            </a:pPr>
            <a:r>
              <a:rPr lang="en-GB"/>
              <a:t>40M  0.9503533 0.7455725           0.4900000 0.1700000 0.02</a:t>
            </a:r>
            <a:endParaRPr/>
          </a:p>
          <a:p>
            <a:pPr marL="0" lvl="0" indent="0" algn="l" rtl="0">
              <a:spcBef>
                <a:spcPts val="0"/>
              </a:spcBef>
              <a:spcAft>
                <a:spcPts val="0"/>
              </a:spcAft>
              <a:buClr>
                <a:schemeClr val="dk1"/>
              </a:buClr>
              <a:buSzPts val="1100"/>
              <a:buFont typeface="Arial"/>
              <a:buNone/>
            </a:pPr>
            <a:r>
              <a:rPr lang="en-GB"/>
              <a:t>60M  0.5936597 0.2447415 0.4371336           0.7500000 0.08</a:t>
            </a:r>
            <a:endParaRPr/>
          </a:p>
          <a:p>
            <a:pPr marL="0" lvl="0" indent="0" algn="l" rtl="0">
              <a:spcBef>
                <a:spcPts val="0"/>
              </a:spcBef>
              <a:spcAft>
                <a:spcPts val="0"/>
              </a:spcAft>
              <a:buClr>
                <a:schemeClr val="dk1"/>
              </a:buClr>
              <a:buSzPts val="1100"/>
              <a:buFont typeface="Arial"/>
              <a:buNone/>
            </a:pPr>
            <a:r>
              <a:rPr lang="en-GB"/>
              <a:t>6M   0.4099921 0.0761199 0.1951291 0.6473631           0.06</a:t>
            </a:r>
            <a:endParaRPr/>
          </a:p>
          <a:p>
            <a:pPr marL="0" lvl="0" indent="0" algn="l" rtl="0">
              <a:spcBef>
                <a:spcPts val="0"/>
              </a:spcBef>
              <a:spcAft>
                <a:spcPts val="0"/>
              </a:spcAft>
              <a:buClr>
                <a:schemeClr val="dk1"/>
              </a:buClr>
              <a:buSzPts val="1100"/>
              <a:buFont typeface="Arial"/>
              <a:buNone/>
            </a:pPr>
            <a:r>
              <a:rPr lang="en-GB"/>
              <a:t>90M  0.0563631 0.0019212 0.0067397 0.0384978 0.0719387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arenR"/>
            </a:pPr>
            <a:r>
              <a:rPr lang="en-GB"/>
              <a:t>Beta-Jaccard Nestedness</a:t>
            </a:r>
            <a:endParaRPr/>
          </a:p>
          <a:p>
            <a:pPr marL="0" lvl="0" indent="0" algn="l" rtl="0">
              <a:spcBef>
                <a:spcPts val="0"/>
              </a:spcBef>
              <a:spcAft>
                <a:spcPts val="0"/>
              </a:spcAft>
              <a:buNone/>
            </a:pPr>
            <a:r>
              <a:rPr lang="en-GB"/>
              <a:t>&gt; mod_Depth</a:t>
            </a:r>
            <a:endParaRPr/>
          </a:p>
          <a:p>
            <a:pPr marL="0" lvl="0" indent="0" algn="l" rtl="0">
              <a:spcBef>
                <a:spcPts val="0"/>
              </a:spcBef>
              <a:spcAft>
                <a:spcPts val="0"/>
              </a:spcAft>
              <a:buNone/>
            </a:pPr>
            <a:endParaRPr/>
          </a:p>
          <a:p>
            <a:pPr marL="0" lvl="0" indent="0" algn="l" rtl="0">
              <a:spcBef>
                <a:spcPts val="0"/>
              </a:spcBef>
              <a:spcAft>
                <a:spcPts val="0"/>
              </a:spcAft>
              <a:buNone/>
            </a:pPr>
            <a:r>
              <a:rPr lang="en-GB"/>
              <a:t>	Homogeneity of multivariate dispersions</a:t>
            </a:r>
            <a:endParaRPr/>
          </a:p>
          <a:p>
            <a:pPr marL="0" lvl="0" indent="0" algn="l" rtl="0">
              <a:spcBef>
                <a:spcPts val="0"/>
              </a:spcBef>
              <a:spcAft>
                <a:spcPts val="0"/>
              </a:spcAft>
              <a:buNone/>
            </a:pPr>
            <a:endParaRPr/>
          </a:p>
          <a:p>
            <a:pPr marL="0" lvl="0" indent="0" algn="l" rtl="0">
              <a:spcBef>
                <a:spcPts val="0"/>
              </a:spcBef>
              <a:spcAft>
                <a:spcPts val="0"/>
              </a:spcAft>
              <a:buNone/>
            </a:pPr>
            <a:r>
              <a:rPr lang="en-GB"/>
              <a:t>Call: betadisper(d = Beta_nte_Depth, group = groups)</a:t>
            </a:r>
            <a:endParaRPr/>
          </a:p>
          <a:p>
            <a:pPr marL="0" lvl="0" indent="0" algn="l" rtl="0">
              <a:spcBef>
                <a:spcPts val="0"/>
              </a:spcBef>
              <a:spcAft>
                <a:spcPts val="0"/>
              </a:spcAft>
              <a:buNone/>
            </a:pPr>
            <a:endParaRPr/>
          </a:p>
          <a:p>
            <a:pPr marL="0" lvl="0" indent="0" algn="l" rtl="0">
              <a:spcBef>
                <a:spcPts val="0"/>
              </a:spcBef>
              <a:spcAft>
                <a:spcPts val="0"/>
              </a:spcAft>
              <a:buNone/>
            </a:pPr>
            <a:r>
              <a:rPr lang="en-GB"/>
              <a:t>No. of Positive Eigenvalues: 48</a:t>
            </a:r>
            <a:endParaRPr/>
          </a:p>
          <a:p>
            <a:pPr marL="0" lvl="0" indent="0" algn="l" rtl="0">
              <a:spcBef>
                <a:spcPts val="0"/>
              </a:spcBef>
              <a:spcAft>
                <a:spcPts val="0"/>
              </a:spcAft>
              <a:buNone/>
            </a:pPr>
            <a:r>
              <a:rPr lang="en-GB"/>
              <a:t>No. of Negative Eigenvalues: 38</a:t>
            </a:r>
            <a:endParaRPr/>
          </a:p>
          <a:p>
            <a:pPr marL="0" lvl="0" indent="0" algn="l" rtl="0">
              <a:spcBef>
                <a:spcPts val="0"/>
              </a:spcBef>
              <a:spcAft>
                <a:spcPts val="0"/>
              </a:spcAft>
              <a:buNone/>
            </a:pPr>
            <a:endParaRPr/>
          </a:p>
          <a:p>
            <a:pPr marL="0" lvl="0" indent="0" algn="l" rtl="0">
              <a:spcBef>
                <a:spcPts val="0"/>
              </a:spcBef>
              <a:spcAft>
                <a:spcPts val="0"/>
              </a:spcAft>
              <a:buNone/>
            </a:pPr>
            <a:r>
              <a:rPr lang="en-GB"/>
              <a:t>Average distance to median:</a:t>
            </a:r>
            <a:endParaRPr/>
          </a:p>
          <a:p>
            <a:pPr marL="0" lvl="0" indent="0" algn="l" rtl="0">
              <a:spcBef>
                <a:spcPts val="0"/>
              </a:spcBef>
              <a:spcAft>
                <a:spcPts val="0"/>
              </a:spcAft>
              <a:buNone/>
            </a:pPr>
            <a:r>
              <a:rPr lang="en-GB"/>
              <a:t>   120M     20M     40M     60M      6M     90M </a:t>
            </a:r>
            <a:endParaRPr/>
          </a:p>
          <a:p>
            <a:pPr marL="0" lvl="0" indent="0" algn="l" rtl="0">
              <a:spcBef>
                <a:spcPts val="0"/>
              </a:spcBef>
              <a:spcAft>
                <a:spcPts val="0"/>
              </a:spcAft>
              <a:buNone/>
            </a:pPr>
            <a:r>
              <a:rPr lang="en-GB"/>
              <a:t>0.25837 0.10821 0.10536 0.08093 0.05940 0.22447 </a:t>
            </a:r>
            <a:endParaRPr/>
          </a:p>
          <a:p>
            <a:pPr marL="0" lvl="0" indent="0" algn="l" rtl="0">
              <a:spcBef>
                <a:spcPts val="0"/>
              </a:spcBef>
              <a:spcAft>
                <a:spcPts val="0"/>
              </a:spcAft>
              <a:buNone/>
            </a:pPr>
            <a:endParaRPr/>
          </a:p>
          <a:p>
            <a:pPr marL="0" lvl="0" indent="0" algn="l" rtl="0">
              <a:spcBef>
                <a:spcPts val="0"/>
              </a:spcBef>
              <a:spcAft>
                <a:spcPts val="0"/>
              </a:spcAft>
              <a:buNone/>
            </a:pPr>
            <a:r>
              <a:rPr lang="en-GB"/>
              <a:t>Eigenvalues for PCoA axes:</a:t>
            </a:r>
            <a:endParaRPr/>
          </a:p>
          <a:p>
            <a:pPr marL="0" lvl="0" indent="0" algn="l" rtl="0">
              <a:spcBef>
                <a:spcPts val="0"/>
              </a:spcBef>
              <a:spcAft>
                <a:spcPts val="0"/>
              </a:spcAft>
              <a:buNone/>
            </a:pPr>
            <a:r>
              <a:rPr lang="en-GB"/>
              <a:t>(Showing 8 of 86 eigenvalues)</a:t>
            </a:r>
            <a:endParaRPr/>
          </a:p>
          <a:p>
            <a:pPr marL="0" lvl="0" indent="0" algn="l" rtl="0">
              <a:spcBef>
                <a:spcPts val="0"/>
              </a:spcBef>
              <a:spcAft>
                <a:spcPts val="0"/>
              </a:spcAft>
              <a:buNone/>
            </a:pPr>
            <a:r>
              <a:rPr lang="en-GB"/>
              <a:t> PCoA1  PCoA2  PCoA3  PCoA4  PCoA5  PCoA6  PCoA7  PCoA8 </a:t>
            </a:r>
            <a:endParaRPr/>
          </a:p>
          <a:p>
            <a:pPr marL="0" lvl="0" indent="0" algn="l" rtl="0">
              <a:spcBef>
                <a:spcPts val="0"/>
              </a:spcBef>
              <a:spcAft>
                <a:spcPts val="0"/>
              </a:spcAft>
              <a:buNone/>
            </a:pPr>
            <a:r>
              <a:rPr lang="en-GB"/>
              <a:t>6.7341 2.0660 1.7443 1.4120 0.8432 0.6520 0.4899 0.3835 </a:t>
            </a:r>
            <a:endParaRPr/>
          </a:p>
          <a:p>
            <a:pPr marL="0" lvl="0" indent="0" algn="l" rtl="0">
              <a:spcBef>
                <a:spcPts val="0"/>
              </a:spcBef>
              <a:spcAft>
                <a:spcPts val="0"/>
              </a:spcAft>
              <a:buNone/>
            </a:pPr>
            <a:r>
              <a:rPr lang="en-GB"/>
              <a:t> </a:t>
            </a:r>
            <a:endParaRPr/>
          </a:p>
          <a:p>
            <a:pPr marL="45720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34975"/>
            <a:ext cx="85206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GB" sz="2000" b="1" i="1"/>
              <a:t>Revealing </a:t>
            </a:r>
            <a:r>
              <a:rPr lang="en-GB" sz="2100" b="1" i="1">
                <a:highlight>
                  <a:schemeClr val="lt1"/>
                </a:highlight>
              </a:rPr>
              <a:t>β-diversity patterns from the </a:t>
            </a:r>
            <a:r>
              <a:rPr lang="en-GB" sz="2000" b="1" i="1"/>
              <a:t>unexpected high coral Diversity from Mesophotic Coral Ecosystems</a:t>
            </a:r>
            <a:endParaRPr sz="2000" b="1" i="1"/>
          </a:p>
          <a:p>
            <a:pPr marL="0" lvl="0" indent="0" algn="ctr" rtl="0">
              <a:lnSpc>
                <a:spcPct val="115000"/>
              </a:lnSpc>
              <a:spcBef>
                <a:spcPts val="0"/>
              </a:spcBef>
              <a:spcAft>
                <a:spcPts val="0"/>
              </a:spcAft>
              <a:buClr>
                <a:schemeClr val="dk1"/>
              </a:buClr>
              <a:buSzPts val="1100"/>
              <a:buFont typeface="Arial"/>
              <a:buNone/>
            </a:pPr>
            <a:r>
              <a:rPr lang="en-GB" sz="2600" b="1" i="1">
                <a:solidFill>
                  <a:srgbClr val="202124"/>
                </a:solidFill>
                <a:highlight>
                  <a:schemeClr val="lt1"/>
                </a:highlight>
              </a:rPr>
              <a:t> </a:t>
            </a:r>
            <a:endParaRPr sz="660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Manuscript structure, form and figures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p:nvPr/>
        </p:nvSpPr>
        <p:spPr>
          <a:xfrm>
            <a:off x="-287700" y="-25500"/>
            <a:ext cx="61158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Clr>
                <a:schemeClr val="dk1"/>
              </a:buClr>
              <a:buSzPts val="1100"/>
              <a:buFont typeface="Arial"/>
              <a:buNone/>
            </a:pPr>
            <a:r>
              <a:rPr lang="en-GB" b="1">
                <a:solidFill>
                  <a:srgbClr val="202124"/>
                </a:solidFill>
                <a:highlight>
                  <a:schemeClr val="lt1"/>
                </a:highlight>
              </a:rPr>
              <a:t>PA - Jaccard distance, Turnover and Nestedness</a:t>
            </a:r>
            <a:endParaRPr b="1"/>
          </a:p>
        </p:txBody>
      </p:sp>
      <p:sp>
        <p:nvSpPr>
          <p:cNvPr id="129" name="Google Shape;129;p22"/>
          <p:cNvSpPr txBox="1"/>
          <p:nvPr/>
        </p:nvSpPr>
        <p:spPr>
          <a:xfrm>
            <a:off x="274500" y="374700"/>
            <a:ext cx="8606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Values of beta jaccard, turn and nest for the different depth groups (values are the </a:t>
            </a:r>
            <a:r>
              <a:rPr lang="en-GB" sz="1300" b="1">
                <a:solidFill>
                  <a:schemeClr val="dk1"/>
                </a:solidFill>
              </a:rPr>
              <a:t>average distance to median from betadisper</a:t>
            </a:r>
            <a:r>
              <a:rPr lang="en-GB" sz="1300">
                <a:solidFill>
                  <a:schemeClr val="dk1"/>
                </a:solidFill>
              </a:rPr>
              <a:t>) - Groups are the Depths</a:t>
            </a:r>
            <a:endParaRPr sz="1300">
              <a:solidFill>
                <a:schemeClr val="dk1"/>
              </a:solidFill>
            </a:endParaRPr>
          </a:p>
          <a:p>
            <a:pPr marL="0" lvl="0" indent="0" algn="l" rtl="0">
              <a:spcBef>
                <a:spcPts val="0"/>
              </a:spcBef>
              <a:spcAft>
                <a:spcPts val="0"/>
              </a:spcAft>
              <a:buNone/>
            </a:pPr>
            <a:r>
              <a:rPr lang="en-GB" sz="1300">
                <a:solidFill>
                  <a:schemeClr val="dk1"/>
                </a:solidFill>
              </a:rPr>
              <a:t>Mantel-tests of beta-jac (not turnover and nestedness) from initial beta.pair for each separate depth with geographical distance </a:t>
            </a:r>
            <a:endParaRPr/>
          </a:p>
        </p:txBody>
      </p:sp>
      <p:graphicFrame>
        <p:nvGraphicFramePr>
          <p:cNvPr id="130" name="Google Shape;130;p22"/>
          <p:cNvGraphicFramePr/>
          <p:nvPr/>
        </p:nvGraphicFramePr>
        <p:xfrm>
          <a:off x="362025" y="2092250"/>
          <a:ext cx="3000000" cy="3000000"/>
        </p:xfrm>
        <a:graphic>
          <a:graphicData uri="http://schemas.openxmlformats.org/drawingml/2006/table">
            <a:tbl>
              <a:tblPr>
                <a:noFill/>
                <a:tableStyleId>{19C7B043-CCDC-42FA-850D-DB5884F2B305}</a:tableStyleId>
              </a:tblPr>
              <a:tblGrid>
                <a:gridCol w="563700">
                  <a:extLst>
                    <a:ext uri="{9D8B030D-6E8A-4147-A177-3AD203B41FA5}">
                      <a16:colId xmlns:a16="http://schemas.microsoft.com/office/drawing/2014/main" val="20000"/>
                    </a:ext>
                  </a:extLst>
                </a:gridCol>
                <a:gridCol w="647100">
                  <a:extLst>
                    <a:ext uri="{9D8B030D-6E8A-4147-A177-3AD203B41FA5}">
                      <a16:colId xmlns:a16="http://schemas.microsoft.com/office/drawing/2014/main" val="20001"/>
                    </a:ext>
                  </a:extLst>
                </a:gridCol>
                <a:gridCol w="526750">
                  <a:extLst>
                    <a:ext uri="{9D8B030D-6E8A-4147-A177-3AD203B41FA5}">
                      <a16:colId xmlns:a16="http://schemas.microsoft.com/office/drawing/2014/main" val="20002"/>
                    </a:ext>
                  </a:extLst>
                </a:gridCol>
                <a:gridCol w="517425">
                  <a:extLst>
                    <a:ext uri="{9D8B030D-6E8A-4147-A177-3AD203B41FA5}">
                      <a16:colId xmlns:a16="http://schemas.microsoft.com/office/drawing/2014/main" val="20003"/>
                    </a:ext>
                  </a:extLst>
                </a:gridCol>
                <a:gridCol w="517425">
                  <a:extLst>
                    <a:ext uri="{9D8B030D-6E8A-4147-A177-3AD203B41FA5}">
                      <a16:colId xmlns:a16="http://schemas.microsoft.com/office/drawing/2014/main" val="20004"/>
                    </a:ext>
                  </a:extLst>
                </a:gridCol>
                <a:gridCol w="517425">
                  <a:extLst>
                    <a:ext uri="{9D8B030D-6E8A-4147-A177-3AD203B41FA5}">
                      <a16:colId xmlns:a16="http://schemas.microsoft.com/office/drawing/2014/main" val="20005"/>
                    </a:ext>
                  </a:extLst>
                </a:gridCol>
              </a:tblGrid>
              <a:tr h="336275">
                <a:tc>
                  <a:txBody>
                    <a:bodyPr/>
                    <a:lstStyle/>
                    <a:p>
                      <a:pPr marL="0" lvl="0" indent="0" algn="l" rtl="0">
                        <a:spcBef>
                          <a:spcPts val="0"/>
                        </a:spcBef>
                        <a:spcAft>
                          <a:spcPts val="0"/>
                        </a:spcAft>
                        <a:buNone/>
                      </a:pPr>
                      <a:r>
                        <a:rPr lang="en-GB" sz="900"/>
                        <a:t>Depth</a:t>
                      </a:r>
                      <a:endParaRPr sz="900"/>
                    </a:p>
                  </a:txBody>
                  <a:tcPr marL="91425" marR="91425" marT="91425" marB="91425"/>
                </a:tc>
                <a:tc>
                  <a:txBody>
                    <a:bodyPr/>
                    <a:lstStyle/>
                    <a:p>
                      <a:pPr marL="0" lvl="0" indent="0" algn="l" rtl="0">
                        <a:spcBef>
                          <a:spcPts val="0"/>
                        </a:spcBef>
                        <a:spcAft>
                          <a:spcPts val="0"/>
                        </a:spcAft>
                        <a:buNone/>
                      </a:pPr>
                      <a:r>
                        <a:rPr lang="en-GB" sz="900"/>
                        <a:t>Beta-jac</a:t>
                      </a:r>
                      <a:endParaRPr sz="900"/>
                    </a:p>
                  </a:txBody>
                  <a:tcPr marL="91425" marR="91425" marT="91425" marB="91425"/>
                </a:tc>
                <a:tc>
                  <a:txBody>
                    <a:bodyPr/>
                    <a:lstStyle/>
                    <a:p>
                      <a:pPr marL="0" lvl="0" indent="0" algn="l" rtl="0">
                        <a:spcBef>
                          <a:spcPts val="0"/>
                        </a:spcBef>
                        <a:spcAft>
                          <a:spcPts val="0"/>
                        </a:spcAft>
                        <a:buNone/>
                      </a:pPr>
                      <a:r>
                        <a:rPr lang="en-GB" sz="900"/>
                        <a:t>Turn</a:t>
                      </a:r>
                      <a:endParaRPr sz="900"/>
                    </a:p>
                  </a:txBody>
                  <a:tcPr marL="91425" marR="91425" marT="91425" marB="91425"/>
                </a:tc>
                <a:tc>
                  <a:txBody>
                    <a:bodyPr/>
                    <a:lstStyle/>
                    <a:p>
                      <a:pPr marL="0" lvl="0" indent="0" algn="l" rtl="0">
                        <a:spcBef>
                          <a:spcPts val="0"/>
                        </a:spcBef>
                        <a:spcAft>
                          <a:spcPts val="0"/>
                        </a:spcAft>
                        <a:buNone/>
                      </a:pPr>
                      <a:r>
                        <a:rPr lang="en-GB" sz="900"/>
                        <a:t>Nest</a:t>
                      </a:r>
                      <a:endParaRPr sz="900"/>
                    </a:p>
                  </a:txBody>
                  <a:tcPr marL="91425" marR="91425" marT="91425" marB="91425"/>
                </a:tc>
                <a:tc>
                  <a:txBody>
                    <a:bodyPr/>
                    <a:lstStyle/>
                    <a:p>
                      <a:pPr marL="0" lvl="0" indent="0" algn="l" rtl="0">
                        <a:spcBef>
                          <a:spcPts val="0"/>
                        </a:spcBef>
                        <a:spcAft>
                          <a:spcPts val="0"/>
                        </a:spcAft>
                        <a:buNone/>
                      </a:pPr>
                      <a:r>
                        <a:rPr lang="en-GB" sz="800"/>
                        <a:t>Mantel Stat.</a:t>
                      </a:r>
                      <a:endParaRPr sz="800"/>
                    </a:p>
                  </a:txBody>
                  <a:tcPr marL="91425" marR="91425" marT="91425" marB="91425"/>
                </a:tc>
                <a:tc>
                  <a:txBody>
                    <a:bodyPr/>
                    <a:lstStyle/>
                    <a:p>
                      <a:pPr marL="0" lvl="0" indent="0" algn="l" rtl="0">
                        <a:spcBef>
                          <a:spcPts val="0"/>
                        </a:spcBef>
                        <a:spcAft>
                          <a:spcPts val="0"/>
                        </a:spcAft>
                        <a:buNone/>
                      </a:pPr>
                      <a:r>
                        <a:rPr lang="en-GB" sz="900"/>
                        <a:t>Signif.</a:t>
                      </a:r>
                      <a:endParaRPr sz="900"/>
                    </a:p>
                  </a:txBody>
                  <a:tcPr marL="91425" marR="91425" marT="91425" marB="91425"/>
                </a:tc>
                <a:extLst>
                  <a:ext uri="{0D108BD9-81ED-4DB2-BD59-A6C34878D82A}">
                    <a16:rowId xmlns:a16="http://schemas.microsoft.com/office/drawing/2014/main" val="10000"/>
                  </a:ext>
                </a:extLst>
              </a:tr>
              <a:tr h="313850">
                <a:tc>
                  <a:txBody>
                    <a:bodyPr/>
                    <a:lstStyle/>
                    <a:p>
                      <a:pPr marL="0" lvl="0" indent="0" algn="l" rtl="0">
                        <a:spcBef>
                          <a:spcPts val="0"/>
                        </a:spcBef>
                        <a:spcAft>
                          <a:spcPts val="0"/>
                        </a:spcAft>
                        <a:buNone/>
                      </a:pPr>
                      <a:r>
                        <a:rPr lang="en-GB" sz="900"/>
                        <a:t>6m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0.26982</a:t>
                      </a:r>
                      <a:endParaRPr sz="500"/>
                    </a:p>
                  </a:txBody>
                  <a:tcPr marL="91425" marR="91425" marT="91425" marB="91425"/>
                </a:tc>
                <a:tc>
                  <a:txBody>
                    <a:bodyPr/>
                    <a:lstStyle/>
                    <a:p>
                      <a:pPr marL="0" lvl="0" indent="0" algn="l" rtl="0">
                        <a:spcBef>
                          <a:spcPts val="0"/>
                        </a:spcBef>
                        <a:spcAft>
                          <a:spcPts val="0"/>
                        </a:spcAft>
                        <a:buNone/>
                      </a:pPr>
                      <a:r>
                        <a:rPr lang="en-GB" sz="800">
                          <a:solidFill>
                            <a:schemeClr val="dk1"/>
                          </a:solidFill>
                        </a:rPr>
                        <a:t>0.2080</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0.0594</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0.181 </a:t>
                      </a:r>
                      <a:endParaRPr sz="200">
                        <a:solidFill>
                          <a:schemeClr val="dk1"/>
                        </a:solidFill>
                      </a:endParaRPr>
                    </a:p>
                  </a:txBody>
                  <a:tcPr marL="91425" marR="91425" marT="91425" marB="91425"/>
                </a:tc>
                <a:tc>
                  <a:txBody>
                    <a:bodyPr/>
                    <a:lstStyle/>
                    <a:p>
                      <a:pPr marL="0" lvl="0" indent="0" algn="l" rtl="0">
                        <a:spcBef>
                          <a:spcPts val="0"/>
                        </a:spcBef>
                        <a:spcAft>
                          <a:spcPts val="0"/>
                        </a:spcAft>
                        <a:buNone/>
                      </a:pPr>
                      <a:r>
                        <a:rPr lang="en-GB" sz="800">
                          <a:solidFill>
                            <a:schemeClr val="dk1"/>
                          </a:solidFill>
                        </a:rPr>
                        <a:t>0.08</a:t>
                      </a:r>
                      <a:endParaRPr sz="200">
                        <a:solidFill>
                          <a:schemeClr val="dk1"/>
                        </a:solidFill>
                      </a:endParaRPr>
                    </a:p>
                  </a:txBody>
                  <a:tcPr marL="91425" marR="91425" marT="91425" marB="91425"/>
                </a:tc>
                <a:extLst>
                  <a:ext uri="{0D108BD9-81ED-4DB2-BD59-A6C34878D82A}">
                    <a16:rowId xmlns:a16="http://schemas.microsoft.com/office/drawing/2014/main" val="10001"/>
                  </a:ext>
                </a:extLst>
              </a:tr>
              <a:tr h="336275">
                <a:tc>
                  <a:txBody>
                    <a:bodyPr/>
                    <a:lstStyle/>
                    <a:p>
                      <a:pPr marL="0" lvl="0" indent="0" algn="l" rtl="0">
                        <a:spcBef>
                          <a:spcPts val="0"/>
                        </a:spcBef>
                        <a:spcAft>
                          <a:spcPts val="0"/>
                        </a:spcAft>
                        <a:buNone/>
                      </a:pPr>
                      <a:r>
                        <a:rPr lang="en-GB" sz="900"/>
                        <a:t>20m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0.249193</a:t>
                      </a:r>
                      <a:endParaRPr sz="800"/>
                    </a:p>
                  </a:txBody>
                  <a:tcPr marL="91425" marR="91425" marT="91425" marB="91425"/>
                </a:tc>
                <a:tc>
                  <a:txBody>
                    <a:bodyPr/>
                    <a:lstStyle/>
                    <a:p>
                      <a:pPr marL="0" lvl="0" indent="0" algn="l" rtl="0">
                        <a:spcBef>
                          <a:spcPts val="0"/>
                        </a:spcBef>
                        <a:spcAft>
                          <a:spcPts val="0"/>
                        </a:spcAft>
                        <a:buNone/>
                      </a:pPr>
                      <a:r>
                        <a:rPr lang="en-GB" sz="800"/>
                        <a:t>0.1477</a:t>
                      </a:r>
                      <a:endParaRPr sz="800"/>
                    </a:p>
                  </a:txBody>
                  <a:tcPr marL="91425" marR="91425" marT="91425" marB="91425"/>
                </a:tc>
                <a:tc>
                  <a:txBody>
                    <a:bodyPr/>
                    <a:lstStyle/>
                    <a:p>
                      <a:pPr marL="0" lvl="0" indent="0" algn="l" rtl="0">
                        <a:spcBef>
                          <a:spcPts val="0"/>
                        </a:spcBef>
                        <a:spcAft>
                          <a:spcPts val="0"/>
                        </a:spcAft>
                        <a:buNone/>
                      </a:pPr>
                      <a:r>
                        <a:rPr lang="en-GB" sz="800"/>
                        <a:t>0.1082</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0.0675</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0.313 </a:t>
                      </a:r>
                      <a:endParaRPr sz="300"/>
                    </a:p>
                  </a:txBody>
                  <a:tcPr marL="91425" marR="91425" marT="91425" marB="91425"/>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0.253898</a:t>
                      </a:r>
                      <a:endParaRPr sz="800"/>
                    </a:p>
                  </a:txBody>
                  <a:tcPr marL="91425" marR="91425" marT="91425" marB="91425"/>
                </a:tc>
                <a:tc>
                  <a:txBody>
                    <a:bodyPr/>
                    <a:lstStyle/>
                    <a:p>
                      <a:pPr marL="0" lvl="0" indent="0" algn="l" rtl="0">
                        <a:spcBef>
                          <a:spcPts val="0"/>
                        </a:spcBef>
                        <a:spcAft>
                          <a:spcPts val="0"/>
                        </a:spcAft>
                        <a:buNone/>
                      </a:pPr>
                      <a:r>
                        <a:rPr lang="en-GB" sz="800"/>
                        <a:t>0.1587</a:t>
                      </a:r>
                      <a:endParaRPr sz="800"/>
                    </a:p>
                  </a:txBody>
                  <a:tcPr marL="91425" marR="91425" marT="91425" marB="91425"/>
                </a:tc>
                <a:tc>
                  <a:txBody>
                    <a:bodyPr/>
                    <a:lstStyle/>
                    <a:p>
                      <a:pPr marL="0" lvl="0" indent="0" algn="l" rtl="0">
                        <a:spcBef>
                          <a:spcPts val="0"/>
                        </a:spcBef>
                        <a:spcAft>
                          <a:spcPts val="0"/>
                        </a:spcAft>
                        <a:buNone/>
                      </a:pPr>
                      <a:r>
                        <a:rPr lang="en-GB" sz="800"/>
                        <a:t>0.1053</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0.1323</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0.243</a:t>
                      </a:r>
                      <a:endParaRPr sz="300"/>
                    </a:p>
                  </a:txBody>
                  <a:tcPr marL="91425" marR="91425" marT="91425" marB="91425"/>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0.275102</a:t>
                      </a:r>
                      <a:endParaRPr sz="800"/>
                    </a:p>
                  </a:txBody>
                  <a:tcPr marL="91425" marR="91425" marT="91425" marB="91425"/>
                </a:tc>
                <a:tc>
                  <a:txBody>
                    <a:bodyPr/>
                    <a:lstStyle/>
                    <a:p>
                      <a:pPr marL="0" lvl="0" indent="0" algn="l" rtl="0">
                        <a:spcBef>
                          <a:spcPts val="0"/>
                        </a:spcBef>
                        <a:spcAft>
                          <a:spcPts val="0"/>
                        </a:spcAft>
                        <a:buNone/>
                      </a:pPr>
                      <a:r>
                        <a:rPr lang="en-GB" sz="800"/>
                        <a:t>0.1899</a:t>
                      </a:r>
                      <a:endParaRPr sz="800"/>
                    </a:p>
                  </a:txBody>
                  <a:tcPr marL="91425" marR="91425" marT="91425" marB="91425"/>
                </a:tc>
                <a:tc>
                  <a:txBody>
                    <a:bodyPr/>
                    <a:lstStyle/>
                    <a:p>
                      <a:pPr marL="0" lvl="0" indent="0" algn="l" rtl="0">
                        <a:spcBef>
                          <a:spcPts val="0"/>
                        </a:spcBef>
                        <a:spcAft>
                          <a:spcPts val="0"/>
                        </a:spcAft>
                        <a:buNone/>
                      </a:pPr>
                      <a:r>
                        <a:rPr lang="en-GB" sz="800"/>
                        <a:t>0.0809</a:t>
                      </a:r>
                      <a:endParaRPr sz="800"/>
                    </a:p>
                  </a:txBody>
                  <a:tcPr marL="91425" marR="91425" marT="91425" marB="91425"/>
                </a:tc>
                <a:tc>
                  <a:txBody>
                    <a:bodyPr/>
                    <a:lstStyle/>
                    <a:p>
                      <a:pPr marL="0" lvl="0" indent="0" algn="l" rtl="0">
                        <a:spcBef>
                          <a:spcPts val="0"/>
                        </a:spcBef>
                        <a:spcAft>
                          <a:spcPts val="0"/>
                        </a:spcAft>
                        <a:buNone/>
                      </a:pPr>
                      <a:r>
                        <a:rPr lang="en-GB" sz="800" b="1">
                          <a:solidFill>
                            <a:schemeClr val="dk1"/>
                          </a:solidFill>
                        </a:rPr>
                        <a:t>0.3793</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0.026</a:t>
                      </a:r>
                      <a:endParaRPr sz="300"/>
                    </a:p>
                  </a:txBody>
                  <a:tcPr marL="91425" marR="91425" marT="91425" marB="91425"/>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0.470154</a:t>
                      </a:r>
                      <a:endParaRPr sz="800"/>
                    </a:p>
                  </a:txBody>
                  <a:tcPr marL="91425" marR="91425" marT="91425" marB="91425"/>
                </a:tc>
                <a:tc>
                  <a:txBody>
                    <a:bodyPr/>
                    <a:lstStyle/>
                    <a:p>
                      <a:pPr marL="0" lvl="0" indent="0" algn="l" rtl="0">
                        <a:spcBef>
                          <a:spcPts val="0"/>
                        </a:spcBef>
                        <a:spcAft>
                          <a:spcPts val="0"/>
                        </a:spcAft>
                        <a:buNone/>
                      </a:pPr>
                      <a:r>
                        <a:rPr lang="en-GB" sz="800"/>
                        <a:t>0.2937</a:t>
                      </a:r>
                      <a:endParaRPr sz="800"/>
                    </a:p>
                  </a:txBody>
                  <a:tcPr marL="91425" marR="91425" marT="91425" marB="91425"/>
                </a:tc>
                <a:tc>
                  <a:txBody>
                    <a:bodyPr/>
                    <a:lstStyle/>
                    <a:p>
                      <a:pPr marL="0" lvl="0" indent="0" algn="l" rtl="0">
                        <a:spcBef>
                          <a:spcPts val="0"/>
                        </a:spcBef>
                        <a:spcAft>
                          <a:spcPts val="0"/>
                        </a:spcAft>
                        <a:buNone/>
                      </a:pPr>
                      <a:r>
                        <a:rPr lang="en-GB" sz="800"/>
                        <a:t>0.2244</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0.1779 </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0.088 </a:t>
                      </a:r>
                      <a:endParaRPr sz="300"/>
                    </a:p>
                  </a:txBody>
                  <a:tcPr marL="91425" marR="91425" marT="91425" marB="91425"/>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0.367717</a:t>
                      </a:r>
                      <a:endParaRPr sz="800"/>
                    </a:p>
                  </a:txBody>
                  <a:tcPr marL="91425" marR="91425" marT="91425" marB="91425"/>
                </a:tc>
                <a:tc>
                  <a:txBody>
                    <a:bodyPr/>
                    <a:lstStyle/>
                    <a:p>
                      <a:pPr marL="0" lvl="0" indent="0" algn="l" rtl="0">
                        <a:spcBef>
                          <a:spcPts val="0"/>
                        </a:spcBef>
                        <a:spcAft>
                          <a:spcPts val="0"/>
                        </a:spcAft>
                        <a:buNone/>
                      </a:pPr>
                      <a:r>
                        <a:rPr lang="en-GB" sz="800"/>
                        <a:t>0.1547</a:t>
                      </a:r>
                      <a:endParaRPr sz="800"/>
                    </a:p>
                  </a:txBody>
                  <a:tcPr marL="91425" marR="91425" marT="91425" marB="91425"/>
                </a:tc>
                <a:tc>
                  <a:txBody>
                    <a:bodyPr/>
                    <a:lstStyle/>
                    <a:p>
                      <a:pPr marL="0" lvl="0" indent="0" algn="l" rtl="0">
                        <a:spcBef>
                          <a:spcPts val="0"/>
                        </a:spcBef>
                        <a:spcAft>
                          <a:spcPts val="0"/>
                        </a:spcAft>
                        <a:buNone/>
                      </a:pPr>
                      <a:r>
                        <a:rPr lang="en-GB" sz="800"/>
                        <a:t>0.2584</a:t>
                      </a:r>
                      <a:endParaRPr sz="800"/>
                    </a:p>
                  </a:txBody>
                  <a:tcPr marL="91425" marR="91425" marT="91425" marB="91425"/>
                </a:tc>
                <a:tc>
                  <a:txBody>
                    <a:bodyPr/>
                    <a:lstStyle/>
                    <a:p>
                      <a:pPr marL="0" lvl="0" indent="0" algn="l" rtl="0">
                        <a:spcBef>
                          <a:spcPts val="0"/>
                        </a:spcBef>
                        <a:spcAft>
                          <a:spcPts val="0"/>
                        </a:spcAft>
                        <a:buNone/>
                      </a:pPr>
                      <a:r>
                        <a:rPr lang="en-GB" sz="800" b="1">
                          <a:solidFill>
                            <a:schemeClr val="dk1"/>
                          </a:solidFill>
                        </a:rPr>
                        <a:t>0.4655</a:t>
                      </a:r>
                      <a:endParaRPr sz="300" b="1"/>
                    </a:p>
                  </a:txBody>
                  <a:tcPr marL="91425" marR="91425" marT="91425" marB="91425"/>
                </a:tc>
                <a:tc>
                  <a:txBody>
                    <a:bodyPr/>
                    <a:lstStyle/>
                    <a:p>
                      <a:pPr marL="0" lvl="0" indent="0" algn="l" rtl="0">
                        <a:spcBef>
                          <a:spcPts val="0"/>
                        </a:spcBef>
                        <a:spcAft>
                          <a:spcPts val="0"/>
                        </a:spcAft>
                        <a:buNone/>
                      </a:pPr>
                      <a:r>
                        <a:rPr lang="en-GB" sz="800">
                          <a:solidFill>
                            <a:schemeClr val="dk1"/>
                          </a:solidFill>
                        </a:rPr>
                        <a:t>0.003</a:t>
                      </a:r>
                      <a:endParaRPr sz="300"/>
                    </a:p>
                  </a:txBody>
                  <a:tcPr marL="91425" marR="91425" marT="91425" marB="91425"/>
                </a:tc>
                <a:extLst>
                  <a:ext uri="{0D108BD9-81ED-4DB2-BD59-A6C34878D82A}">
                    <a16:rowId xmlns:a16="http://schemas.microsoft.com/office/drawing/2014/main" val="10006"/>
                  </a:ext>
                </a:extLst>
              </a:tr>
            </a:tbl>
          </a:graphicData>
        </a:graphic>
      </p:graphicFrame>
      <p:sp>
        <p:nvSpPr>
          <p:cNvPr id="131" name="Google Shape;131;p22"/>
          <p:cNvSpPr txBox="1"/>
          <p:nvPr/>
        </p:nvSpPr>
        <p:spPr>
          <a:xfrm>
            <a:off x="5229825" y="3922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Lm (beta_jac ~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0.0015124· x (Depth) + 0.2296226** </a:t>
            </a:r>
            <a:endParaRPr sz="900">
              <a:solidFill>
                <a:schemeClr val="dk1"/>
              </a:solidFill>
            </a:endParaRPr>
          </a:p>
          <a:p>
            <a:pPr marL="0" lvl="0" indent="0" algn="l" rtl="0">
              <a:spcBef>
                <a:spcPts val="0"/>
              </a:spcBef>
              <a:spcAft>
                <a:spcPts val="0"/>
              </a:spcAft>
              <a:buNone/>
            </a:pPr>
            <a:r>
              <a:rPr lang="en-GB" sz="900">
                <a:solidFill>
                  <a:schemeClr val="dk1"/>
                </a:solidFill>
              </a:rPr>
              <a:t>Multiple R-squared:  0.553</a:t>
            </a:r>
            <a:endParaRPr sz="900">
              <a:solidFill>
                <a:schemeClr val="dk1"/>
              </a:solidFill>
            </a:endParaRPr>
          </a:p>
          <a:p>
            <a:pPr marL="0" lvl="0" indent="0" algn="l" rtl="0">
              <a:spcBef>
                <a:spcPts val="0"/>
              </a:spcBef>
              <a:spcAft>
                <a:spcPts val="0"/>
              </a:spcAft>
              <a:buNone/>
            </a:pPr>
            <a:r>
              <a:rPr lang="en-GB" sz="900">
                <a:solidFill>
                  <a:schemeClr val="dk1"/>
                </a:solidFill>
              </a:rPr>
              <a:t>  p-value: 0.09015</a:t>
            </a:r>
            <a:endParaRPr sz="1500">
              <a:solidFill>
                <a:schemeClr val="dk1"/>
              </a:solidFill>
            </a:endParaRPr>
          </a:p>
        </p:txBody>
      </p:sp>
      <p:pic>
        <p:nvPicPr>
          <p:cNvPr id="132" name="Google Shape;132;p22"/>
          <p:cNvPicPr preferRelativeResize="0"/>
          <p:nvPr/>
        </p:nvPicPr>
        <p:blipFill>
          <a:blip r:embed="rId3">
            <a:alphaModFix/>
          </a:blip>
          <a:stretch>
            <a:fillRect/>
          </a:stretch>
        </p:blipFill>
        <p:spPr>
          <a:xfrm>
            <a:off x="4877375" y="1442913"/>
            <a:ext cx="3413780" cy="2257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p:nvPr/>
        </p:nvSpPr>
        <p:spPr>
          <a:xfrm>
            <a:off x="-195650" y="-42100"/>
            <a:ext cx="9193500" cy="1041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Occupancy - Bray distance, Balance and Gradient</a:t>
            </a:r>
            <a:endParaRPr b="1">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Beta.pair from (rows = Depth_Sites, cols = Genus) → Obtain 3 distances: (1) beta.pair.abund$beta.bray; (2) beta.pair$beta.bray.bal; (3) beta.pair$beta.bray.gra →  betadisper (Beta = (1-3),groups = Depths) </a:t>
            </a:r>
            <a:endParaRPr sz="1200">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NMDS and distance to median from overall jaccard and its turnover and nestedness components</a:t>
            </a:r>
            <a:endParaRPr sz="1200" b="1"/>
          </a:p>
        </p:txBody>
      </p:sp>
      <p:pic>
        <p:nvPicPr>
          <p:cNvPr id="138" name="Google Shape;138;p23"/>
          <p:cNvPicPr preferRelativeResize="0"/>
          <p:nvPr/>
        </p:nvPicPr>
        <p:blipFill>
          <a:blip r:embed="rId3">
            <a:alphaModFix/>
          </a:blip>
          <a:stretch>
            <a:fillRect/>
          </a:stretch>
        </p:blipFill>
        <p:spPr>
          <a:xfrm>
            <a:off x="223800" y="1084938"/>
            <a:ext cx="2639576" cy="2668825"/>
          </a:xfrm>
          <a:prstGeom prst="rect">
            <a:avLst/>
          </a:prstGeom>
          <a:noFill/>
          <a:ln>
            <a:noFill/>
          </a:ln>
        </p:spPr>
      </p:pic>
      <p:pic>
        <p:nvPicPr>
          <p:cNvPr id="139" name="Google Shape;139;p23"/>
          <p:cNvPicPr preferRelativeResize="0"/>
          <p:nvPr/>
        </p:nvPicPr>
        <p:blipFill>
          <a:blip r:embed="rId4">
            <a:alphaModFix/>
          </a:blip>
          <a:stretch>
            <a:fillRect/>
          </a:stretch>
        </p:blipFill>
        <p:spPr>
          <a:xfrm>
            <a:off x="310409" y="3834025"/>
            <a:ext cx="2532015" cy="1254600"/>
          </a:xfrm>
          <a:prstGeom prst="rect">
            <a:avLst/>
          </a:prstGeom>
          <a:noFill/>
          <a:ln>
            <a:noFill/>
          </a:ln>
        </p:spPr>
      </p:pic>
      <p:pic>
        <p:nvPicPr>
          <p:cNvPr id="140" name="Google Shape;140;p23"/>
          <p:cNvPicPr preferRelativeResize="0"/>
          <p:nvPr/>
        </p:nvPicPr>
        <p:blipFill>
          <a:blip r:embed="rId5">
            <a:alphaModFix/>
          </a:blip>
          <a:stretch>
            <a:fillRect/>
          </a:stretch>
        </p:blipFill>
        <p:spPr>
          <a:xfrm>
            <a:off x="3189826" y="1140450"/>
            <a:ext cx="2532024" cy="2575830"/>
          </a:xfrm>
          <a:prstGeom prst="rect">
            <a:avLst/>
          </a:prstGeom>
          <a:noFill/>
          <a:ln>
            <a:noFill/>
          </a:ln>
        </p:spPr>
      </p:pic>
      <p:pic>
        <p:nvPicPr>
          <p:cNvPr id="141" name="Google Shape;141;p23"/>
          <p:cNvPicPr preferRelativeResize="0"/>
          <p:nvPr/>
        </p:nvPicPr>
        <p:blipFill>
          <a:blip r:embed="rId6">
            <a:alphaModFix/>
          </a:blip>
          <a:stretch>
            <a:fillRect/>
          </a:stretch>
        </p:blipFill>
        <p:spPr>
          <a:xfrm>
            <a:off x="3305988" y="3753773"/>
            <a:ext cx="2532025" cy="1269802"/>
          </a:xfrm>
          <a:prstGeom prst="rect">
            <a:avLst/>
          </a:prstGeom>
          <a:noFill/>
          <a:ln>
            <a:noFill/>
          </a:ln>
        </p:spPr>
      </p:pic>
      <p:pic>
        <p:nvPicPr>
          <p:cNvPr id="142" name="Google Shape;142;p23"/>
          <p:cNvPicPr preferRelativeResize="0"/>
          <p:nvPr/>
        </p:nvPicPr>
        <p:blipFill>
          <a:blip r:embed="rId7">
            <a:alphaModFix/>
          </a:blip>
          <a:stretch>
            <a:fillRect/>
          </a:stretch>
        </p:blipFill>
        <p:spPr>
          <a:xfrm>
            <a:off x="6154950" y="1183850"/>
            <a:ext cx="2569064" cy="2493724"/>
          </a:xfrm>
          <a:prstGeom prst="rect">
            <a:avLst/>
          </a:prstGeom>
          <a:noFill/>
          <a:ln>
            <a:noFill/>
          </a:ln>
        </p:spPr>
      </p:pic>
      <p:pic>
        <p:nvPicPr>
          <p:cNvPr id="143" name="Google Shape;143;p23"/>
          <p:cNvPicPr preferRelativeResize="0"/>
          <p:nvPr/>
        </p:nvPicPr>
        <p:blipFill>
          <a:blip r:embed="rId8">
            <a:alphaModFix/>
          </a:blip>
          <a:stretch>
            <a:fillRect/>
          </a:stretch>
        </p:blipFill>
        <p:spPr>
          <a:xfrm>
            <a:off x="6154950" y="3719945"/>
            <a:ext cx="2569075" cy="12960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p:nvPr/>
        </p:nvSpPr>
        <p:spPr>
          <a:xfrm>
            <a:off x="-287700" y="-25500"/>
            <a:ext cx="6115800" cy="648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Occupancy - Bray distance, Balance and Gradient</a:t>
            </a:r>
            <a:endParaRPr b="1">
              <a:solidFill>
                <a:srgbClr val="202124"/>
              </a:solidFill>
              <a:highlight>
                <a:schemeClr val="lt1"/>
              </a:highlight>
            </a:endParaRPr>
          </a:p>
          <a:p>
            <a:pPr marL="457200" lvl="0" indent="0" algn="l" rtl="0">
              <a:lnSpc>
                <a:spcPct val="115000"/>
              </a:lnSpc>
              <a:spcBef>
                <a:spcPts val="0"/>
              </a:spcBef>
              <a:spcAft>
                <a:spcPts val="0"/>
              </a:spcAft>
              <a:buNone/>
            </a:pPr>
            <a:endParaRPr b="1">
              <a:solidFill>
                <a:srgbClr val="202124"/>
              </a:solidFill>
              <a:highlight>
                <a:schemeClr val="lt1"/>
              </a:highlight>
            </a:endParaRPr>
          </a:p>
        </p:txBody>
      </p:sp>
      <p:sp>
        <p:nvSpPr>
          <p:cNvPr id="149" name="Google Shape;149;p24"/>
          <p:cNvSpPr txBox="1"/>
          <p:nvPr/>
        </p:nvSpPr>
        <p:spPr>
          <a:xfrm>
            <a:off x="274500" y="374700"/>
            <a:ext cx="8606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Values of beta jaccard, turn and nest for the different depth groups (values are the </a:t>
            </a:r>
            <a:r>
              <a:rPr lang="en-GB" sz="1300" b="1">
                <a:solidFill>
                  <a:schemeClr val="dk1"/>
                </a:solidFill>
              </a:rPr>
              <a:t>average distance to median from betadisper</a:t>
            </a:r>
            <a:r>
              <a:rPr lang="en-GB" sz="1300">
                <a:solidFill>
                  <a:schemeClr val="dk1"/>
                </a:solidFill>
              </a:rPr>
              <a:t>) - Groups are the Depths</a:t>
            </a:r>
            <a:endParaRPr sz="1300">
              <a:solidFill>
                <a:schemeClr val="dk1"/>
              </a:solidFill>
            </a:endParaRPr>
          </a:p>
          <a:p>
            <a:pPr marL="0" lvl="0" indent="0" algn="l" rtl="0">
              <a:spcBef>
                <a:spcPts val="0"/>
              </a:spcBef>
              <a:spcAft>
                <a:spcPts val="0"/>
              </a:spcAft>
              <a:buNone/>
            </a:pPr>
            <a:r>
              <a:rPr lang="en-GB" sz="1300">
                <a:solidFill>
                  <a:schemeClr val="dk1"/>
                </a:solidFill>
              </a:rPr>
              <a:t>Mantel-tests of beta-jac (not turnover and nestedness) from initial beta.pair for each separate depth with geographical distance </a:t>
            </a:r>
            <a:endParaRPr/>
          </a:p>
        </p:txBody>
      </p:sp>
      <p:graphicFrame>
        <p:nvGraphicFramePr>
          <p:cNvPr id="150" name="Google Shape;150;p24"/>
          <p:cNvGraphicFramePr/>
          <p:nvPr/>
        </p:nvGraphicFramePr>
        <p:xfrm>
          <a:off x="411375" y="1482650"/>
          <a:ext cx="3000000" cy="3000000"/>
        </p:xfrm>
        <a:graphic>
          <a:graphicData uri="http://schemas.openxmlformats.org/drawingml/2006/table">
            <a:tbl>
              <a:tblPr>
                <a:noFill/>
                <a:tableStyleId>{19C7B043-CCDC-42FA-850D-DB5884F2B305}</a:tableStyleId>
              </a:tblPr>
              <a:tblGrid>
                <a:gridCol w="563700">
                  <a:extLst>
                    <a:ext uri="{9D8B030D-6E8A-4147-A177-3AD203B41FA5}">
                      <a16:colId xmlns:a16="http://schemas.microsoft.com/office/drawing/2014/main" val="20000"/>
                    </a:ext>
                  </a:extLst>
                </a:gridCol>
                <a:gridCol w="647100">
                  <a:extLst>
                    <a:ext uri="{9D8B030D-6E8A-4147-A177-3AD203B41FA5}">
                      <a16:colId xmlns:a16="http://schemas.microsoft.com/office/drawing/2014/main" val="20001"/>
                    </a:ext>
                  </a:extLst>
                </a:gridCol>
                <a:gridCol w="563750">
                  <a:extLst>
                    <a:ext uri="{9D8B030D-6E8A-4147-A177-3AD203B41FA5}">
                      <a16:colId xmlns:a16="http://schemas.microsoft.com/office/drawing/2014/main" val="20002"/>
                    </a:ext>
                  </a:extLst>
                </a:gridCol>
                <a:gridCol w="535925">
                  <a:extLst>
                    <a:ext uri="{9D8B030D-6E8A-4147-A177-3AD203B41FA5}">
                      <a16:colId xmlns:a16="http://schemas.microsoft.com/office/drawing/2014/main" val="20003"/>
                    </a:ext>
                  </a:extLst>
                </a:gridCol>
                <a:gridCol w="535925">
                  <a:extLst>
                    <a:ext uri="{9D8B030D-6E8A-4147-A177-3AD203B41FA5}">
                      <a16:colId xmlns:a16="http://schemas.microsoft.com/office/drawing/2014/main" val="20004"/>
                    </a:ext>
                  </a:extLst>
                </a:gridCol>
                <a:gridCol w="535950">
                  <a:extLst>
                    <a:ext uri="{9D8B030D-6E8A-4147-A177-3AD203B41FA5}">
                      <a16:colId xmlns:a16="http://schemas.microsoft.com/office/drawing/2014/main" val="20005"/>
                    </a:ext>
                  </a:extLst>
                </a:gridCol>
              </a:tblGrid>
              <a:tr h="336275">
                <a:tc>
                  <a:txBody>
                    <a:bodyPr/>
                    <a:lstStyle/>
                    <a:p>
                      <a:pPr marL="0" lvl="0" indent="0" algn="l" rtl="0">
                        <a:spcBef>
                          <a:spcPts val="0"/>
                        </a:spcBef>
                        <a:spcAft>
                          <a:spcPts val="0"/>
                        </a:spcAft>
                        <a:buNone/>
                      </a:pPr>
                      <a:r>
                        <a:rPr lang="en-GB" sz="900"/>
                        <a:t>Depth</a:t>
                      </a:r>
                      <a:endParaRPr sz="900"/>
                    </a:p>
                  </a:txBody>
                  <a:tcPr marL="91425" marR="91425" marT="91425" marB="91425"/>
                </a:tc>
                <a:tc>
                  <a:txBody>
                    <a:bodyPr/>
                    <a:lstStyle/>
                    <a:p>
                      <a:pPr marL="0" lvl="0" indent="0" algn="l" rtl="0">
                        <a:spcBef>
                          <a:spcPts val="0"/>
                        </a:spcBef>
                        <a:spcAft>
                          <a:spcPts val="0"/>
                        </a:spcAft>
                        <a:buNone/>
                      </a:pPr>
                      <a:r>
                        <a:rPr lang="en-GB" sz="900"/>
                        <a:t>Beta-bray</a:t>
                      </a:r>
                      <a:endParaRPr sz="900"/>
                    </a:p>
                  </a:txBody>
                  <a:tcPr marL="91425" marR="91425" marT="91425" marB="91425"/>
                </a:tc>
                <a:tc>
                  <a:txBody>
                    <a:bodyPr/>
                    <a:lstStyle/>
                    <a:p>
                      <a:pPr marL="0" lvl="0" indent="0" algn="l" rtl="0">
                        <a:spcBef>
                          <a:spcPts val="0"/>
                        </a:spcBef>
                        <a:spcAft>
                          <a:spcPts val="0"/>
                        </a:spcAft>
                        <a:buNone/>
                      </a:pPr>
                      <a:r>
                        <a:rPr lang="en-GB" sz="900"/>
                        <a:t>Bray.balance</a:t>
                      </a:r>
                      <a:endParaRPr sz="900"/>
                    </a:p>
                  </a:txBody>
                  <a:tcPr marL="91425" marR="91425" marT="91425" marB="91425"/>
                </a:tc>
                <a:tc>
                  <a:txBody>
                    <a:bodyPr/>
                    <a:lstStyle/>
                    <a:p>
                      <a:pPr marL="0" lvl="0" indent="0" algn="l" rtl="0">
                        <a:spcBef>
                          <a:spcPts val="0"/>
                        </a:spcBef>
                        <a:spcAft>
                          <a:spcPts val="0"/>
                        </a:spcAft>
                        <a:buNone/>
                      </a:pPr>
                      <a:r>
                        <a:rPr lang="en-GB" sz="900"/>
                        <a:t>Bray.gradient</a:t>
                      </a:r>
                      <a:endParaRPr sz="900"/>
                    </a:p>
                  </a:txBody>
                  <a:tcPr marL="91425" marR="91425" marT="91425" marB="91425"/>
                </a:tc>
                <a:tc>
                  <a:txBody>
                    <a:bodyPr/>
                    <a:lstStyle/>
                    <a:p>
                      <a:pPr marL="0" lvl="0" indent="0" algn="l" rtl="0">
                        <a:spcBef>
                          <a:spcPts val="0"/>
                        </a:spcBef>
                        <a:spcAft>
                          <a:spcPts val="0"/>
                        </a:spcAft>
                        <a:buNone/>
                      </a:pPr>
                      <a:r>
                        <a:rPr lang="en-GB" sz="800"/>
                        <a:t>Mantel Stat.</a:t>
                      </a:r>
                      <a:endParaRPr sz="800"/>
                    </a:p>
                  </a:txBody>
                  <a:tcPr marL="91425" marR="91425" marT="91425" marB="91425"/>
                </a:tc>
                <a:tc>
                  <a:txBody>
                    <a:bodyPr/>
                    <a:lstStyle/>
                    <a:p>
                      <a:pPr marL="0" lvl="0" indent="0" algn="l" rtl="0">
                        <a:spcBef>
                          <a:spcPts val="0"/>
                        </a:spcBef>
                        <a:spcAft>
                          <a:spcPts val="0"/>
                        </a:spcAft>
                        <a:buNone/>
                      </a:pPr>
                      <a:r>
                        <a:rPr lang="en-GB" sz="900"/>
                        <a:t>Signif.</a:t>
                      </a:r>
                      <a:endParaRPr sz="900"/>
                    </a:p>
                  </a:txBody>
                  <a:tcPr marL="91425" marR="91425" marT="91425" marB="91425"/>
                </a:tc>
                <a:extLst>
                  <a:ext uri="{0D108BD9-81ED-4DB2-BD59-A6C34878D82A}">
                    <a16:rowId xmlns:a16="http://schemas.microsoft.com/office/drawing/2014/main" val="10000"/>
                  </a:ext>
                </a:extLst>
              </a:tr>
              <a:tr h="313850">
                <a:tc>
                  <a:txBody>
                    <a:bodyPr/>
                    <a:lstStyle/>
                    <a:p>
                      <a:pPr marL="0" lvl="0" indent="0" algn="l" rtl="0">
                        <a:spcBef>
                          <a:spcPts val="0"/>
                        </a:spcBef>
                        <a:spcAft>
                          <a:spcPts val="0"/>
                        </a:spcAft>
                        <a:buNone/>
                      </a:pPr>
                      <a:r>
                        <a:rPr lang="en-GB" sz="900"/>
                        <a:t>6m</a:t>
                      </a:r>
                      <a:endParaRPr sz="9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900">
                          <a:solidFill>
                            <a:schemeClr val="dk1"/>
                          </a:solidFill>
                        </a:rPr>
                        <a:t>0.1973</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0.1179</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0.08735</a:t>
                      </a:r>
                      <a:endParaRPr/>
                    </a:p>
                  </a:txBody>
                  <a:tcPr marL="91425" marR="91425" marT="91425" marB="91425"/>
                </a:tc>
                <a:tc>
                  <a:txBody>
                    <a:bodyPr/>
                    <a:lstStyle/>
                    <a:p>
                      <a:pPr marL="0" lvl="0" indent="0" algn="l" rtl="0">
                        <a:spcBef>
                          <a:spcPts val="0"/>
                        </a:spcBef>
                        <a:spcAft>
                          <a:spcPts val="0"/>
                        </a:spcAft>
                        <a:buNone/>
                      </a:pPr>
                      <a:r>
                        <a:rPr lang="en-GB" sz="900"/>
                        <a:t>0.2652</a:t>
                      </a:r>
                      <a:endParaRPr/>
                    </a:p>
                  </a:txBody>
                  <a:tcPr marL="91425" marR="91425" marT="91425" marB="91425"/>
                </a:tc>
                <a:tc>
                  <a:txBody>
                    <a:bodyPr/>
                    <a:lstStyle/>
                    <a:p>
                      <a:pPr marL="0" lvl="0" indent="0" algn="l" rtl="0">
                        <a:spcBef>
                          <a:spcPts val="0"/>
                        </a:spcBef>
                        <a:spcAft>
                          <a:spcPts val="0"/>
                        </a:spcAft>
                        <a:buNone/>
                      </a:pPr>
                      <a:r>
                        <a:rPr lang="en-GB" sz="900"/>
                        <a:t>0.061</a:t>
                      </a:r>
                      <a:endParaRPr/>
                    </a:p>
                  </a:txBody>
                  <a:tcPr marL="91425" marR="91425" marT="91425" marB="91425"/>
                </a:tc>
                <a:extLst>
                  <a:ext uri="{0D108BD9-81ED-4DB2-BD59-A6C34878D82A}">
                    <a16:rowId xmlns:a16="http://schemas.microsoft.com/office/drawing/2014/main" val="10001"/>
                  </a:ext>
                </a:extLst>
              </a:tr>
              <a:tr h="336275">
                <a:tc>
                  <a:txBody>
                    <a:bodyPr/>
                    <a:lstStyle/>
                    <a:p>
                      <a:pPr marL="0" lvl="0" indent="0" algn="l" rtl="0">
                        <a:spcBef>
                          <a:spcPts val="0"/>
                        </a:spcBef>
                        <a:spcAft>
                          <a:spcPts val="0"/>
                        </a:spcAft>
                        <a:buNone/>
                      </a:pPr>
                      <a:r>
                        <a:rPr lang="en-GB" sz="900"/>
                        <a:t>20m</a:t>
                      </a:r>
                      <a:endParaRPr sz="900"/>
                    </a:p>
                  </a:txBody>
                  <a:tcPr marL="91425" marR="91425" marT="91425" marB="91425"/>
                </a:tc>
                <a:tc>
                  <a:txBody>
                    <a:bodyPr/>
                    <a:lstStyle/>
                    <a:p>
                      <a:pPr marL="0" lvl="0" indent="0" algn="l" rtl="0">
                        <a:spcBef>
                          <a:spcPts val="0"/>
                        </a:spcBef>
                        <a:spcAft>
                          <a:spcPts val="0"/>
                        </a:spcAft>
                        <a:buNone/>
                      </a:pPr>
                      <a:r>
                        <a:rPr lang="en-GB" sz="900">
                          <a:solidFill>
                            <a:schemeClr val="dk1"/>
                          </a:solidFill>
                        </a:rPr>
                        <a:t>0.2243</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0.1504</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0.0706</a:t>
                      </a:r>
                      <a:endParaRPr/>
                    </a:p>
                  </a:txBody>
                  <a:tcPr marL="91425" marR="91425" marT="91425" marB="91425"/>
                </a:tc>
                <a:tc>
                  <a:txBody>
                    <a:bodyPr/>
                    <a:lstStyle/>
                    <a:p>
                      <a:pPr marL="0" lvl="0" indent="0" algn="l" rtl="0">
                        <a:spcBef>
                          <a:spcPts val="0"/>
                        </a:spcBef>
                        <a:spcAft>
                          <a:spcPts val="0"/>
                        </a:spcAft>
                        <a:buNone/>
                      </a:pPr>
                      <a:r>
                        <a:rPr lang="en-GB" sz="900"/>
                        <a:t>-0.894</a:t>
                      </a:r>
                      <a:endParaRPr/>
                    </a:p>
                  </a:txBody>
                  <a:tcPr marL="91425" marR="91425" marT="91425" marB="91425"/>
                </a:tc>
                <a:tc>
                  <a:txBody>
                    <a:bodyPr/>
                    <a:lstStyle/>
                    <a:p>
                      <a:pPr marL="0" lvl="0" indent="0" algn="l" rtl="0">
                        <a:spcBef>
                          <a:spcPts val="0"/>
                        </a:spcBef>
                        <a:spcAft>
                          <a:spcPts val="0"/>
                        </a:spcAft>
                        <a:buNone/>
                      </a:pPr>
                      <a:r>
                        <a:rPr lang="en-GB" sz="900"/>
                        <a:t>0.667</a:t>
                      </a:r>
                      <a:endParaRPr/>
                    </a:p>
                  </a:txBody>
                  <a:tcPr marL="91425" marR="91425" marT="91425" marB="91425"/>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tc>
                <a:tc>
                  <a:txBody>
                    <a:bodyPr/>
                    <a:lstStyle/>
                    <a:p>
                      <a:pPr marL="0" lvl="0" indent="0" algn="l" rtl="0">
                        <a:spcBef>
                          <a:spcPts val="0"/>
                        </a:spcBef>
                        <a:spcAft>
                          <a:spcPts val="0"/>
                        </a:spcAft>
                        <a:buNone/>
                      </a:pPr>
                      <a:r>
                        <a:rPr lang="en-GB" sz="900">
                          <a:solidFill>
                            <a:schemeClr val="dk1"/>
                          </a:solidFill>
                        </a:rPr>
                        <a:t>0.319</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0.2121</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0.0999</a:t>
                      </a:r>
                      <a:endParaRPr/>
                    </a:p>
                  </a:txBody>
                  <a:tcPr marL="91425" marR="91425" marT="91425" marB="91425"/>
                </a:tc>
                <a:tc>
                  <a:txBody>
                    <a:bodyPr/>
                    <a:lstStyle/>
                    <a:p>
                      <a:pPr marL="0" lvl="0" indent="0" algn="l" rtl="0">
                        <a:spcBef>
                          <a:spcPts val="0"/>
                        </a:spcBef>
                        <a:spcAft>
                          <a:spcPts val="0"/>
                        </a:spcAft>
                        <a:buNone/>
                      </a:pPr>
                      <a:r>
                        <a:rPr lang="en-GB" sz="900" b="1"/>
                        <a:t>0.2636</a:t>
                      </a:r>
                      <a:endParaRPr b="1"/>
                    </a:p>
                  </a:txBody>
                  <a:tcPr marL="91425" marR="91425" marT="91425" marB="91425"/>
                </a:tc>
                <a:tc>
                  <a:txBody>
                    <a:bodyPr/>
                    <a:lstStyle/>
                    <a:p>
                      <a:pPr marL="0" lvl="0" indent="0" algn="l" rtl="0">
                        <a:spcBef>
                          <a:spcPts val="0"/>
                        </a:spcBef>
                        <a:spcAft>
                          <a:spcPts val="0"/>
                        </a:spcAft>
                        <a:buNone/>
                      </a:pPr>
                      <a:r>
                        <a:rPr lang="en-GB" sz="900"/>
                        <a:t>0.039</a:t>
                      </a:r>
                      <a:endParaRPr/>
                    </a:p>
                  </a:txBody>
                  <a:tcPr marL="91425" marR="91425" marT="91425" marB="91425"/>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tc>
                <a:tc>
                  <a:txBody>
                    <a:bodyPr/>
                    <a:lstStyle/>
                    <a:p>
                      <a:pPr marL="0" lvl="0" indent="0" algn="l" rtl="0">
                        <a:spcBef>
                          <a:spcPts val="0"/>
                        </a:spcBef>
                        <a:spcAft>
                          <a:spcPts val="0"/>
                        </a:spcAft>
                        <a:buNone/>
                      </a:pPr>
                      <a:r>
                        <a:rPr lang="en-GB" sz="900">
                          <a:solidFill>
                            <a:schemeClr val="dk1"/>
                          </a:solidFill>
                        </a:rPr>
                        <a:t>0.2988</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0.2307</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0.0708</a:t>
                      </a:r>
                      <a:endParaRPr/>
                    </a:p>
                  </a:txBody>
                  <a:tcPr marL="91425" marR="91425" marT="91425" marB="91425"/>
                </a:tc>
                <a:tc>
                  <a:txBody>
                    <a:bodyPr/>
                    <a:lstStyle/>
                    <a:p>
                      <a:pPr marL="0" lvl="0" indent="0" algn="l" rtl="0">
                        <a:spcBef>
                          <a:spcPts val="0"/>
                        </a:spcBef>
                        <a:spcAft>
                          <a:spcPts val="0"/>
                        </a:spcAft>
                        <a:buNone/>
                      </a:pPr>
                      <a:r>
                        <a:rPr lang="en-GB" sz="900" b="1"/>
                        <a:t>0.5853</a:t>
                      </a:r>
                      <a:endParaRPr b="1"/>
                    </a:p>
                  </a:txBody>
                  <a:tcPr marL="91425" marR="91425" marT="91425" marB="91425"/>
                </a:tc>
                <a:tc>
                  <a:txBody>
                    <a:bodyPr/>
                    <a:lstStyle/>
                    <a:p>
                      <a:pPr marL="0" lvl="0" indent="0" algn="l" rtl="0">
                        <a:spcBef>
                          <a:spcPts val="0"/>
                        </a:spcBef>
                        <a:spcAft>
                          <a:spcPts val="0"/>
                        </a:spcAft>
                        <a:buNone/>
                      </a:pPr>
                      <a:r>
                        <a:rPr lang="en-GB" sz="900"/>
                        <a:t>0.007</a:t>
                      </a:r>
                      <a:endParaRPr/>
                    </a:p>
                  </a:txBody>
                  <a:tcPr marL="91425" marR="91425" marT="91425" marB="91425"/>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tc>
                <a:tc>
                  <a:txBody>
                    <a:bodyPr/>
                    <a:lstStyle/>
                    <a:p>
                      <a:pPr marL="0" lvl="0" indent="0" algn="l" rtl="0">
                        <a:spcBef>
                          <a:spcPts val="0"/>
                        </a:spcBef>
                        <a:spcAft>
                          <a:spcPts val="0"/>
                        </a:spcAft>
                        <a:buNone/>
                      </a:pPr>
                      <a:r>
                        <a:rPr lang="en-GB" sz="900">
                          <a:solidFill>
                            <a:schemeClr val="dk1"/>
                          </a:solidFill>
                        </a:rPr>
                        <a:t>0.3682</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0.1870</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0.2078</a:t>
                      </a:r>
                      <a:endParaRPr/>
                    </a:p>
                  </a:txBody>
                  <a:tcPr marL="91425" marR="91425" marT="91425" marB="91425"/>
                </a:tc>
                <a:tc>
                  <a:txBody>
                    <a:bodyPr/>
                    <a:lstStyle/>
                    <a:p>
                      <a:pPr marL="0" lvl="0" indent="0" algn="l" rtl="0">
                        <a:spcBef>
                          <a:spcPts val="0"/>
                        </a:spcBef>
                        <a:spcAft>
                          <a:spcPts val="0"/>
                        </a:spcAft>
                        <a:buNone/>
                      </a:pPr>
                      <a:r>
                        <a:rPr lang="en-GB" sz="900"/>
                        <a:t>0.3985</a:t>
                      </a:r>
                      <a:endParaRPr/>
                    </a:p>
                  </a:txBody>
                  <a:tcPr marL="91425" marR="91425" marT="91425" marB="91425"/>
                </a:tc>
                <a:tc>
                  <a:txBody>
                    <a:bodyPr/>
                    <a:lstStyle/>
                    <a:p>
                      <a:pPr marL="0" lvl="0" indent="0" algn="l" rtl="0">
                        <a:spcBef>
                          <a:spcPts val="0"/>
                        </a:spcBef>
                        <a:spcAft>
                          <a:spcPts val="0"/>
                        </a:spcAft>
                        <a:buNone/>
                      </a:pPr>
                      <a:r>
                        <a:rPr lang="en-GB" sz="900"/>
                        <a:t>0.038</a:t>
                      </a:r>
                      <a:endParaRPr/>
                    </a:p>
                  </a:txBody>
                  <a:tcPr marL="91425" marR="91425" marT="91425" marB="91425"/>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tc>
                <a:tc>
                  <a:txBody>
                    <a:bodyPr/>
                    <a:lstStyle/>
                    <a:p>
                      <a:pPr marL="0" lvl="0" indent="0" algn="l" rtl="0">
                        <a:spcBef>
                          <a:spcPts val="0"/>
                        </a:spcBef>
                        <a:spcAft>
                          <a:spcPts val="0"/>
                        </a:spcAft>
                        <a:buNone/>
                      </a:pPr>
                      <a:r>
                        <a:rPr lang="en-GB" sz="900">
                          <a:solidFill>
                            <a:schemeClr val="dk1"/>
                          </a:solidFill>
                        </a:rPr>
                        <a:t>0.4484</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0.1508</a:t>
                      </a:r>
                      <a:endParaRPr/>
                    </a:p>
                  </a:txBody>
                  <a:tcPr marL="91425" marR="91425" marT="91425" marB="91425"/>
                </a:tc>
                <a:tc>
                  <a:txBody>
                    <a:bodyPr/>
                    <a:lstStyle/>
                    <a:p>
                      <a:pPr marL="0" lvl="0" indent="0" algn="l" rtl="0">
                        <a:spcBef>
                          <a:spcPts val="0"/>
                        </a:spcBef>
                        <a:spcAft>
                          <a:spcPts val="0"/>
                        </a:spcAft>
                        <a:buNone/>
                      </a:pPr>
                      <a:r>
                        <a:rPr lang="en-GB" sz="900">
                          <a:solidFill>
                            <a:schemeClr val="dk1"/>
                          </a:solidFill>
                        </a:rPr>
                        <a:t>0.33217</a:t>
                      </a:r>
                      <a:endParaRPr/>
                    </a:p>
                  </a:txBody>
                  <a:tcPr marL="91425" marR="91425" marT="91425" marB="91425"/>
                </a:tc>
                <a:tc>
                  <a:txBody>
                    <a:bodyPr/>
                    <a:lstStyle/>
                    <a:p>
                      <a:pPr marL="0" lvl="0" indent="0" algn="l" rtl="0">
                        <a:spcBef>
                          <a:spcPts val="0"/>
                        </a:spcBef>
                        <a:spcAft>
                          <a:spcPts val="0"/>
                        </a:spcAft>
                        <a:buNone/>
                      </a:pPr>
                      <a:r>
                        <a:rPr lang="en-GB" sz="900"/>
                        <a:t>0.1937</a:t>
                      </a:r>
                      <a:endParaRPr/>
                    </a:p>
                  </a:txBody>
                  <a:tcPr marL="91425" marR="91425" marT="91425" marB="91425"/>
                </a:tc>
                <a:tc>
                  <a:txBody>
                    <a:bodyPr/>
                    <a:lstStyle/>
                    <a:p>
                      <a:pPr marL="0" lvl="0" indent="0" algn="l" rtl="0">
                        <a:spcBef>
                          <a:spcPts val="0"/>
                        </a:spcBef>
                        <a:spcAft>
                          <a:spcPts val="0"/>
                        </a:spcAft>
                        <a:buNone/>
                      </a:pPr>
                      <a:r>
                        <a:rPr lang="en-GB" sz="900"/>
                        <a:t>0.094</a:t>
                      </a:r>
                      <a:endParaRPr/>
                    </a:p>
                  </a:txBody>
                  <a:tcPr marL="91425" marR="91425" marT="91425" marB="91425"/>
                </a:tc>
                <a:extLst>
                  <a:ext uri="{0D108BD9-81ED-4DB2-BD59-A6C34878D82A}">
                    <a16:rowId xmlns:a16="http://schemas.microsoft.com/office/drawing/2014/main" val="10006"/>
                  </a:ext>
                </a:extLst>
              </a:tr>
            </a:tbl>
          </a:graphicData>
        </a:graphic>
      </p:graphicFrame>
      <p:pic>
        <p:nvPicPr>
          <p:cNvPr id="151" name="Google Shape;151;p24"/>
          <p:cNvPicPr preferRelativeResize="0"/>
          <p:nvPr/>
        </p:nvPicPr>
        <p:blipFill>
          <a:blip r:embed="rId3">
            <a:alphaModFix/>
          </a:blip>
          <a:stretch>
            <a:fillRect/>
          </a:stretch>
        </p:blipFill>
        <p:spPr>
          <a:xfrm>
            <a:off x="5082548" y="1512300"/>
            <a:ext cx="3007775" cy="2410075"/>
          </a:xfrm>
          <a:prstGeom prst="rect">
            <a:avLst/>
          </a:prstGeom>
          <a:noFill/>
          <a:ln>
            <a:noFill/>
          </a:ln>
        </p:spPr>
      </p:pic>
      <p:sp>
        <p:nvSpPr>
          <p:cNvPr id="152" name="Google Shape;152;p24"/>
          <p:cNvSpPr txBox="1"/>
          <p:nvPr/>
        </p:nvSpPr>
        <p:spPr>
          <a:xfrm>
            <a:off x="5229825" y="3922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Lm (beta_jac ~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0.0020864*** x (Depth) + 0.1916375*** </a:t>
            </a:r>
            <a:endParaRPr sz="900">
              <a:solidFill>
                <a:schemeClr val="dk1"/>
              </a:solidFill>
            </a:endParaRPr>
          </a:p>
          <a:p>
            <a:pPr marL="0" lvl="0" indent="0" algn="l" rtl="0">
              <a:spcBef>
                <a:spcPts val="0"/>
              </a:spcBef>
              <a:spcAft>
                <a:spcPts val="0"/>
              </a:spcAft>
              <a:buNone/>
            </a:pPr>
            <a:r>
              <a:rPr lang="en-GB" sz="900">
                <a:solidFill>
                  <a:schemeClr val="dk1"/>
                </a:solidFill>
              </a:rPr>
              <a:t>Multiple R-squared:  0.9501</a:t>
            </a:r>
            <a:endParaRPr sz="900">
              <a:solidFill>
                <a:schemeClr val="dk1"/>
              </a:solidFill>
            </a:endParaRPr>
          </a:p>
          <a:p>
            <a:pPr marL="0" lvl="0" indent="0" algn="l" rtl="0">
              <a:spcBef>
                <a:spcPts val="0"/>
              </a:spcBef>
              <a:spcAft>
                <a:spcPts val="0"/>
              </a:spcAft>
              <a:buNone/>
            </a:pPr>
            <a:r>
              <a:rPr lang="en-GB" sz="900">
                <a:solidFill>
                  <a:schemeClr val="dk1"/>
                </a:solidFill>
              </a:rPr>
              <a:t>  p-value: 0.0009498</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195650" y="-42100"/>
            <a:ext cx="9193500" cy="1254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Coral cover - Bray distance, Balance and Gradient</a:t>
            </a:r>
            <a:endParaRPr b="1">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Beta.pair from (rows = Depth_Sites, cols = Genus) → Obtain 3 distances: (1) beta.pair.abund$beta.bray; (2) beta.pair$beta.bray.bal; (3) beta.pair$beta.bray.gra</a:t>
            </a:r>
            <a:endParaRPr sz="1200">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betadisper (Beta = (1-3),groups = Depths) </a:t>
            </a:r>
            <a:endParaRPr sz="1200">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NMDS and distance to median from overall jaccard and its turnover and nestedness components</a:t>
            </a:r>
            <a:endParaRPr sz="1200" b="1"/>
          </a:p>
        </p:txBody>
      </p:sp>
      <p:pic>
        <p:nvPicPr>
          <p:cNvPr id="158" name="Google Shape;158;p25"/>
          <p:cNvPicPr preferRelativeResize="0"/>
          <p:nvPr/>
        </p:nvPicPr>
        <p:blipFill>
          <a:blip r:embed="rId3">
            <a:alphaModFix/>
          </a:blip>
          <a:stretch>
            <a:fillRect/>
          </a:stretch>
        </p:blipFill>
        <p:spPr>
          <a:xfrm>
            <a:off x="256850" y="1136300"/>
            <a:ext cx="2470225" cy="2462476"/>
          </a:xfrm>
          <a:prstGeom prst="rect">
            <a:avLst/>
          </a:prstGeom>
          <a:noFill/>
          <a:ln>
            <a:noFill/>
          </a:ln>
        </p:spPr>
      </p:pic>
      <p:pic>
        <p:nvPicPr>
          <p:cNvPr id="159" name="Google Shape;159;p25"/>
          <p:cNvPicPr preferRelativeResize="0"/>
          <p:nvPr/>
        </p:nvPicPr>
        <p:blipFill>
          <a:blip r:embed="rId4">
            <a:alphaModFix/>
          </a:blip>
          <a:stretch>
            <a:fillRect/>
          </a:stretch>
        </p:blipFill>
        <p:spPr>
          <a:xfrm>
            <a:off x="312325" y="3490200"/>
            <a:ext cx="2274100" cy="1545300"/>
          </a:xfrm>
          <a:prstGeom prst="rect">
            <a:avLst/>
          </a:prstGeom>
          <a:noFill/>
          <a:ln>
            <a:noFill/>
          </a:ln>
        </p:spPr>
      </p:pic>
      <p:pic>
        <p:nvPicPr>
          <p:cNvPr id="160" name="Google Shape;160;p25"/>
          <p:cNvPicPr preferRelativeResize="0"/>
          <p:nvPr/>
        </p:nvPicPr>
        <p:blipFill>
          <a:blip r:embed="rId5">
            <a:alphaModFix/>
          </a:blip>
          <a:stretch>
            <a:fillRect/>
          </a:stretch>
        </p:blipFill>
        <p:spPr>
          <a:xfrm>
            <a:off x="3080800" y="1187825"/>
            <a:ext cx="2319524" cy="2312200"/>
          </a:xfrm>
          <a:prstGeom prst="rect">
            <a:avLst/>
          </a:prstGeom>
          <a:noFill/>
          <a:ln>
            <a:noFill/>
          </a:ln>
        </p:spPr>
      </p:pic>
      <p:pic>
        <p:nvPicPr>
          <p:cNvPr id="161" name="Google Shape;161;p25"/>
          <p:cNvPicPr preferRelativeResize="0"/>
          <p:nvPr/>
        </p:nvPicPr>
        <p:blipFill>
          <a:blip r:embed="rId6">
            <a:alphaModFix/>
          </a:blip>
          <a:stretch>
            <a:fillRect/>
          </a:stretch>
        </p:blipFill>
        <p:spPr>
          <a:xfrm>
            <a:off x="3158975" y="3471260"/>
            <a:ext cx="2274101" cy="1534165"/>
          </a:xfrm>
          <a:prstGeom prst="rect">
            <a:avLst/>
          </a:prstGeom>
          <a:noFill/>
          <a:ln>
            <a:noFill/>
          </a:ln>
        </p:spPr>
      </p:pic>
      <p:pic>
        <p:nvPicPr>
          <p:cNvPr id="162" name="Google Shape;162;p25"/>
          <p:cNvPicPr preferRelativeResize="0"/>
          <p:nvPr/>
        </p:nvPicPr>
        <p:blipFill>
          <a:blip r:embed="rId7">
            <a:alphaModFix/>
          </a:blip>
          <a:stretch>
            <a:fillRect/>
          </a:stretch>
        </p:blipFill>
        <p:spPr>
          <a:xfrm>
            <a:off x="6056177" y="1176125"/>
            <a:ext cx="2356597" cy="2312200"/>
          </a:xfrm>
          <a:prstGeom prst="rect">
            <a:avLst/>
          </a:prstGeom>
          <a:noFill/>
          <a:ln>
            <a:noFill/>
          </a:ln>
        </p:spPr>
      </p:pic>
      <p:pic>
        <p:nvPicPr>
          <p:cNvPr id="163" name="Google Shape;163;p25"/>
          <p:cNvPicPr preferRelativeResize="0"/>
          <p:nvPr/>
        </p:nvPicPr>
        <p:blipFill>
          <a:blip r:embed="rId8">
            <a:alphaModFix/>
          </a:blip>
          <a:stretch>
            <a:fillRect/>
          </a:stretch>
        </p:blipFill>
        <p:spPr>
          <a:xfrm>
            <a:off x="6173625" y="3483681"/>
            <a:ext cx="2274100" cy="15093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p:nvPr/>
        </p:nvSpPr>
        <p:spPr>
          <a:xfrm>
            <a:off x="-287700" y="-25500"/>
            <a:ext cx="6115800" cy="648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Coral cover - Bray distance, Balance and Gradient</a:t>
            </a:r>
            <a:endParaRPr b="1">
              <a:solidFill>
                <a:srgbClr val="202124"/>
              </a:solidFill>
              <a:highlight>
                <a:schemeClr val="lt1"/>
              </a:highlight>
            </a:endParaRPr>
          </a:p>
          <a:p>
            <a:pPr marL="457200" lvl="0" indent="0" algn="l" rtl="0">
              <a:lnSpc>
                <a:spcPct val="115000"/>
              </a:lnSpc>
              <a:spcBef>
                <a:spcPts val="0"/>
              </a:spcBef>
              <a:spcAft>
                <a:spcPts val="0"/>
              </a:spcAft>
              <a:buNone/>
            </a:pPr>
            <a:endParaRPr b="1">
              <a:solidFill>
                <a:srgbClr val="202124"/>
              </a:solidFill>
              <a:highlight>
                <a:schemeClr val="lt1"/>
              </a:highlight>
            </a:endParaRPr>
          </a:p>
        </p:txBody>
      </p:sp>
      <p:sp>
        <p:nvSpPr>
          <p:cNvPr id="169" name="Google Shape;169;p26"/>
          <p:cNvSpPr txBox="1"/>
          <p:nvPr/>
        </p:nvSpPr>
        <p:spPr>
          <a:xfrm>
            <a:off x="274500" y="374700"/>
            <a:ext cx="8606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Values of beta jaccard, turn and nest for the different depth groups (values are the </a:t>
            </a:r>
            <a:r>
              <a:rPr lang="en-GB" sz="1300" b="1">
                <a:solidFill>
                  <a:schemeClr val="dk1"/>
                </a:solidFill>
              </a:rPr>
              <a:t>average distance to median from betadisper</a:t>
            </a:r>
            <a:r>
              <a:rPr lang="en-GB" sz="1300">
                <a:solidFill>
                  <a:schemeClr val="dk1"/>
                </a:solidFill>
              </a:rPr>
              <a:t>) - Groups are the Depths</a:t>
            </a:r>
            <a:endParaRPr sz="1300">
              <a:solidFill>
                <a:schemeClr val="dk1"/>
              </a:solidFill>
            </a:endParaRPr>
          </a:p>
          <a:p>
            <a:pPr marL="0" lvl="0" indent="0" algn="l" rtl="0">
              <a:spcBef>
                <a:spcPts val="0"/>
              </a:spcBef>
              <a:spcAft>
                <a:spcPts val="0"/>
              </a:spcAft>
              <a:buNone/>
            </a:pPr>
            <a:r>
              <a:rPr lang="en-GB" sz="1300">
                <a:solidFill>
                  <a:schemeClr val="dk1"/>
                </a:solidFill>
              </a:rPr>
              <a:t>Mantel-tests of beta-jac (not turnover and nestedness) from initial beta.pair for each separate depth with geographical distance </a:t>
            </a:r>
            <a:endParaRPr/>
          </a:p>
        </p:txBody>
      </p:sp>
      <p:graphicFrame>
        <p:nvGraphicFramePr>
          <p:cNvPr id="170" name="Google Shape;170;p26"/>
          <p:cNvGraphicFramePr/>
          <p:nvPr/>
        </p:nvGraphicFramePr>
        <p:xfrm>
          <a:off x="362025" y="1679050"/>
          <a:ext cx="3000000" cy="3000000"/>
        </p:xfrm>
        <a:graphic>
          <a:graphicData uri="http://schemas.openxmlformats.org/drawingml/2006/table">
            <a:tbl>
              <a:tblPr>
                <a:noFill/>
                <a:tableStyleId>{19C7B043-CCDC-42FA-850D-DB5884F2B305}</a:tableStyleId>
              </a:tblPr>
              <a:tblGrid>
                <a:gridCol w="563700">
                  <a:extLst>
                    <a:ext uri="{9D8B030D-6E8A-4147-A177-3AD203B41FA5}">
                      <a16:colId xmlns:a16="http://schemas.microsoft.com/office/drawing/2014/main" val="20000"/>
                    </a:ext>
                  </a:extLst>
                </a:gridCol>
                <a:gridCol w="647100">
                  <a:extLst>
                    <a:ext uri="{9D8B030D-6E8A-4147-A177-3AD203B41FA5}">
                      <a16:colId xmlns:a16="http://schemas.microsoft.com/office/drawing/2014/main" val="20001"/>
                    </a:ext>
                  </a:extLst>
                </a:gridCol>
                <a:gridCol w="526750">
                  <a:extLst>
                    <a:ext uri="{9D8B030D-6E8A-4147-A177-3AD203B41FA5}">
                      <a16:colId xmlns:a16="http://schemas.microsoft.com/office/drawing/2014/main" val="20002"/>
                    </a:ext>
                  </a:extLst>
                </a:gridCol>
                <a:gridCol w="548275">
                  <a:extLst>
                    <a:ext uri="{9D8B030D-6E8A-4147-A177-3AD203B41FA5}">
                      <a16:colId xmlns:a16="http://schemas.microsoft.com/office/drawing/2014/main" val="20003"/>
                    </a:ext>
                  </a:extLst>
                </a:gridCol>
                <a:gridCol w="486575">
                  <a:extLst>
                    <a:ext uri="{9D8B030D-6E8A-4147-A177-3AD203B41FA5}">
                      <a16:colId xmlns:a16="http://schemas.microsoft.com/office/drawing/2014/main" val="20004"/>
                    </a:ext>
                  </a:extLst>
                </a:gridCol>
                <a:gridCol w="517425">
                  <a:extLst>
                    <a:ext uri="{9D8B030D-6E8A-4147-A177-3AD203B41FA5}">
                      <a16:colId xmlns:a16="http://schemas.microsoft.com/office/drawing/2014/main" val="20005"/>
                    </a:ext>
                  </a:extLst>
                </a:gridCol>
              </a:tblGrid>
              <a:tr h="336275">
                <a:tc>
                  <a:txBody>
                    <a:bodyPr/>
                    <a:lstStyle/>
                    <a:p>
                      <a:pPr marL="0" lvl="0" indent="0" algn="l" rtl="0">
                        <a:spcBef>
                          <a:spcPts val="0"/>
                        </a:spcBef>
                        <a:spcAft>
                          <a:spcPts val="0"/>
                        </a:spcAft>
                        <a:buNone/>
                      </a:pPr>
                      <a:r>
                        <a:rPr lang="en-GB" sz="900"/>
                        <a:t>Depth</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t>Beta-bray</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Bray.balance</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Bray.gradient</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Mantel Stat.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Signif.</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3850">
                <a:tc>
                  <a:txBody>
                    <a:bodyPr/>
                    <a:lstStyle/>
                    <a:p>
                      <a:pPr marL="0" lvl="0" indent="0" algn="l" rtl="0">
                        <a:spcBef>
                          <a:spcPts val="0"/>
                        </a:spcBef>
                        <a:spcAft>
                          <a:spcPts val="0"/>
                        </a:spcAft>
                        <a:buNone/>
                      </a:pPr>
                      <a:r>
                        <a:rPr lang="en-GB" sz="900"/>
                        <a:t>6m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0.3149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0.1593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0.16349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b="1"/>
                        <a:t>0.6298</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0.001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6275">
                <a:tc>
                  <a:txBody>
                    <a:bodyPr/>
                    <a:lstStyle/>
                    <a:p>
                      <a:pPr marL="0" lvl="0" indent="0" algn="l" rtl="0">
                        <a:spcBef>
                          <a:spcPts val="0"/>
                        </a:spcBef>
                        <a:spcAft>
                          <a:spcPts val="0"/>
                        </a:spcAft>
                        <a:buNone/>
                      </a:pPr>
                      <a:r>
                        <a:rPr lang="en-GB" sz="900"/>
                        <a:t>20m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0.4232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0.3365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0.09567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0.1142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0.155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0.5143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0.3858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0.13903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0.1585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0.107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0.5257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0.3758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0.15801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b="1"/>
                        <a:t>0.3241</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0.004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0.5516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0.3065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0.28795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b="1"/>
                        <a:t>0.3752</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0.013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900">
                          <a:solidFill>
                            <a:schemeClr val="dk1"/>
                          </a:solidFill>
                        </a:rPr>
                        <a:t>0.5755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0.2413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solidFill>
                            <a:schemeClr val="dk1"/>
                          </a:solidFill>
                        </a:rPr>
                        <a:t>0.40545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0.359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0.028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171" name="Google Shape;171;p26"/>
          <p:cNvPicPr preferRelativeResize="0"/>
          <p:nvPr/>
        </p:nvPicPr>
        <p:blipFill>
          <a:blip r:embed="rId3">
            <a:alphaModFix/>
          </a:blip>
          <a:stretch>
            <a:fillRect/>
          </a:stretch>
        </p:blipFill>
        <p:spPr>
          <a:xfrm>
            <a:off x="4896850" y="1481475"/>
            <a:ext cx="3789850" cy="2373075"/>
          </a:xfrm>
          <a:prstGeom prst="rect">
            <a:avLst/>
          </a:prstGeom>
          <a:noFill/>
          <a:ln>
            <a:noFill/>
          </a:ln>
        </p:spPr>
      </p:pic>
      <p:sp>
        <p:nvSpPr>
          <p:cNvPr id="172" name="Google Shape;172;p26"/>
          <p:cNvSpPr txBox="1"/>
          <p:nvPr/>
        </p:nvSpPr>
        <p:spPr>
          <a:xfrm>
            <a:off x="5229825" y="3922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Lm (beta_jac ~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0.0019825* x (Depth) + 0.3731680*** </a:t>
            </a:r>
            <a:endParaRPr sz="900">
              <a:solidFill>
                <a:schemeClr val="dk1"/>
              </a:solidFill>
            </a:endParaRPr>
          </a:p>
          <a:p>
            <a:pPr marL="0" lvl="0" indent="0" algn="l" rtl="0">
              <a:spcBef>
                <a:spcPts val="0"/>
              </a:spcBef>
              <a:spcAft>
                <a:spcPts val="0"/>
              </a:spcAft>
              <a:buNone/>
            </a:pPr>
            <a:r>
              <a:rPr lang="en-GB" sz="900">
                <a:solidFill>
                  <a:schemeClr val="dk1"/>
                </a:solidFill>
              </a:rPr>
              <a:t>Multiple R-squared:  0.765</a:t>
            </a:r>
            <a:endParaRPr sz="900">
              <a:solidFill>
                <a:schemeClr val="dk1"/>
              </a:solidFill>
            </a:endParaRPr>
          </a:p>
          <a:p>
            <a:pPr marL="0" lvl="0" indent="0" algn="l" rtl="0">
              <a:spcBef>
                <a:spcPts val="0"/>
              </a:spcBef>
              <a:spcAft>
                <a:spcPts val="0"/>
              </a:spcAft>
              <a:buNone/>
            </a:pPr>
            <a:r>
              <a:rPr lang="en-GB" sz="900">
                <a:solidFill>
                  <a:schemeClr val="dk1"/>
                </a:solidFill>
              </a:rPr>
              <a:t>  p-value: 0.02258</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59900" y="-28700"/>
            <a:ext cx="4355404" cy="4494901"/>
          </a:xfrm>
          <a:prstGeom prst="rect">
            <a:avLst/>
          </a:prstGeom>
          <a:noFill/>
          <a:ln>
            <a:noFill/>
          </a:ln>
        </p:spPr>
      </p:pic>
      <p:sp>
        <p:nvSpPr>
          <p:cNvPr id="178" name="Google Shape;178;p27"/>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PA (0,1) </a:t>
            </a:r>
            <a:endParaRPr b="1"/>
          </a:p>
        </p:txBody>
      </p:sp>
      <p:sp>
        <p:nvSpPr>
          <p:cNvPr id="179" name="Google Shape;179;p27"/>
          <p:cNvSpPr txBox="1"/>
          <p:nvPr/>
        </p:nvSpPr>
        <p:spPr>
          <a:xfrm>
            <a:off x="4640825" y="89200"/>
            <a:ext cx="4461000" cy="341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Visualization: The P-A of coral diversity is well clustered with depth. </a:t>
            </a:r>
            <a:r>
              <a:rPr lang="en-GB">
                <a:solidFill>
                  <a:schemeClr val="dk1"/>
                </a:solidFill>
              </a:rPr>
              <a:t>Beta-diversity (size of polygon) increases with depth. </a:t>
            </a:r>
            <a:r>
              <a:rPr lang="en-GB"/>
              <a:t>While shallow coral diversity is very homogeneous, deep corals more diverse. Each site looks unique.</a:t>
            </a:r>
            <a:endParaRPr/>
          </a:p>
          <a:p>
            <a:pPr marL="0" lvl="0" indent="0" algn="l" rtl="0">
              <a:spcBef>
                <a:spcPts val="0"/>
              </a:spcBef>
              <a:spcAft>
                <a:spcPts val="0"/>
              </a:spcAft>
              <a:buNone/>
            </a:pPr>
            <a:r>
              <a:rPr lang="en-GB"/>
              <a:t>Statistical tests:</a:t>
            </a:r>
            <a:endParaRPr>
              <a:solidFill>
                <a:srgbClr val="FF0000"/>
              </a:solidFill>
            </a:endParaRPr>
          </a:p>
          <a:p>
            <a:pPr marL="457200" lvl="0" indent="-317500" algn="l" rtl="0">
              <a:spcBef>
                <a:spcPts val="0"/>
              </a:spcBef>
              <a:spcAft>
                <a:spcPts val="0"/>
              </a:spcAft>
              <a:buSzPts val="1400"/>
              <a:buChar char="-"/>
            </a:pPr>
            <a:r>
              <a:rPr lang="en-GB"/>
              <a:t>What? (1) Is variance and homocedasticity really bigger dwith depth ? (2) Is beta-diversity really higher in depth ? (3) is beta-diversity correlated with distance at different depths?</a:t>
            </a:r>
            <a:endParaRPr/>
          </a:p>
          <a:p>
            <a:pPr marL="457200" lvl="0" indent="-317500" algn="l" rtl="0">
              <a:spcBef>
                <a:spcPts val="0"/>
              </a:spcBef>
              <a:spcAft>
                <a:spcPts val="0"/>
              </a:spcAft>
              <a:buSzPts val="1400"/>
              <a:buChar char="-"/>
            </a:pPr>
            <a:r>
              <a:rPr lang="en-GB"/>
              <a:t>Why? Because understanding beta-diversity patterns with depth has important implications in conservation</a:t>
            </a:r>
            <a:endParaRPr/>
          </a:p>
          <a:p>
            <a:pPr marL="457200" lvl="0" indent="0" algn="l" rtl="0">
              <a:spcBef>
                <a:spcPts val="0"/>
              </a:spcBef>
              <a:spcAft>
                <a:spcPts val="0"/>
              </a:spcAft>
              <a:buNone/>
            </a:pPr>
            <a:endParaRPr/>
          </a:p>
          <a:p>
            <a:pPr marL="457200" lvl="0" indent="0" algn="l" rtl="0">
              <a:spcBef>
                <a:spcPts val="0"/>
              </a:spcBef>
              <a:spcAft>
                <a:spcPts val="0"/>
              </a:spcAft>
              <a:buNone/>
            </a:pPr>
            <a:r>
              <a:rPr lang="en-GB"/>
              <a:t>Continuation in next slide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28"/>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PA (0,1) </a:t>
            </a:r>
            <a:endParaRPr b="1"/>
          </a:p>
        </p:txBody>
      </p:sp>
      <p:sp>
        <p:nvSpPr>
          <p:cNvPr id="185" name="Google Shape;185;p28"/>
          <p:cNvSpPr txBox="1"/>
          <p:nvPr/>
        </p:nvSpPr>
        <p:spPr>
          <a:xfrm>
            <a:off x="419675" y="259875"/>
            <a:ext cx="4271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(1) Distance to median from betadisper</a:t>
            </a:r>
            <a:endParaRPr sz="1300">
              <a:solidFill>
                <a:schemeClr val="dk1"/>
              </a:solidFill>
            </a:endParaRPr>
          </a:p>
        </p:txBody>
      </p:sp>
      <p:sp>
        <p:nvSpPr>
          <p:cNvPr id="186" name="Google Shape;186;p28"/>
          <p:cNvSpPr txBox="1"/>
          <p:nvPr/>
        </p:nvSpPr>
        <p:spPr>
          <a:xfrm>
            <a:off x="513025" y="1859750"/>
            <a:ext cx="3789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sz="1300">
              <a:solidFill>
                <a:schemeClr val="dk1"/>
              </a:solidFill>
            </a:endParaRPr>
          </a:p>
          <a:p>
            <a:pPr marL="0" lvl="0" indent="0" algn="l" rtl="0">
              <a:spcBef>
                <a:spcPts val="0"/>
              </a:spcBef>
              <a:spcAft>
                <a:spcPts val="0"/>
              </a:spcAft>
              <a:buNone/>
            </a:pPr>
            <a:r>
              <a:rPr lang="en-GB" sz="1300">
                <a:solidFill>
                  <a:schemeClr val="dk1"/>
                </a:solidFill>
              </a:rPr>
              <a:t>(3) Mantel-tests of beta-jac with geographical distance </a:t>
            </a:r>
            <a:endParaRPr/>
          </a:p>
        </p:txBody>
      </p:sp>
      <p:sp>
        <p:nvSpPr>
          <p:cNvPr id="187" name="Google Shape;187;p28"/>
          <p:cNvSpPr txBox="1"/>
          <p:nvPr/>
        </p:nvSpPr>
        <p:spPr>
          <a:xfrm>
            <a:off x="4088175" y="89200"/>
            <a:ext cx="5103600" cy="478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Char char="-"/>
            </a:pPr>
            <a:r>
              <a:rPr lang="en-GB" sz="1300">
                <a:solidFill>
                  <a:schemeClr val="dk1"/>
                </a:solidFill>
              </a:rPr>
              <a:t>How? (1) From PA matrix, using the beta-diver from “beta.jac” and doing “betadisper” will allow me to see the variance with distance to median per depth. “Anova” of  betadisper, check if really depth is significantly contributing to increase variance, and permutest pair-wise comparisons between depths. (Check comments for output)</a:t>
            </a:r>
            <a:endParaRPr sz="1300"/>
          </a:p>
          <a:p>
            <a:pPr marL="457200" lvl="0" indent="0" algn="l" rtl="0">
              <a:spcBef>
                <a:spcPts val="0"/>
              </a:spcBef>
              <a:spcAft>
                <a:spcPts val="0"/>
              </a:spcAft>
              <a:buNone/>
            </a:pPr>
            <a:r>
              <a:rPr lang="en-GB" sz="1300"/>
              <a:t>(2) using “beta.pair” at each different depth with “jaccard” family I can see beta-diversity and its components “</a:t>
            </a:r>
            <a:r>
              <a:rPr lang="en-GB" sz="1300">
                <a:solidFill>
                  <a:schemeClr val="dk1"/>
                </a:solidFill>
              </a:rPr>
              <a:t>beta.pair(Depth_X_Beta, index.family = "jaccard")”</a:t>
            </a:r>
            <a:r>
              <a:rPr lang="en-GB" sz="1300"/>
              <a:t> (3) using “mantel” correlation of beta-jac pair-wise distance of separate depths with geographical distance </a:t>
            </a:r>
            <a:endParaRPr sz="1300"/>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en-GB" sz="1300" b="1"/>
              <a:t>Interpretation:</a:t>
            </a:r>
            <a:r>
              <a:rPr lang="en-GB" sz="1300"/>
              <a:t> (1) Distance to median almost does not change with increasing depth, Depth factoring is significant (2) Beta-diversity increases with depth, although some little exceptions 90m. </a:t>
            </a:r>
            <a:r>
              <a:rPr lang="en-GB" sz="1300">
                <a:solidFill>
                  <a:schemeClr val="dk1"/>
                </a:solidFill>
              </a:rPr>
              <a:t>I made an extra figure (next slide) to see the regresion between beta.div and increasing depth. (3) </a:t>
            </a:r>
            <a:r>
              <a:rPr lang="en-GB" sz="1300"/>
              <a:t>There are not correlations nor patterns of beta-diversity with geographical distance </a:t>
            </a:r>
            <a:endParaRPr sz="1300"/>
          </a:p>
          <a:p>
            <a:pPr marL="914400" lvl="0" indent="0" algn="l" rtl="0">
              <a:spcBef>
                <a:spcPts val="0"/>
              </a:spcBef>
              <a:spcAft>
                <a:spcPts val="0"/>
              </a:spcAft>
              <a:buNone/>
            </a:pPr>
            <a:endParaRPr sz="1300"/>
          </a:p>
          <a:p>
            <a:pPr marL="457200" lvl="0" indent="-311150" algn="l" rtl="0">
              <a:spcBef>
                <a:spcPts val="0"/>
              </a:spcBef>
              <a:spcAft>
                <a:spcPts val="0"/>
              </a:spcAft>
              <a:buSzPts val="1300"/>
              <a:buChar char="-"/>
            </a:pPr>
            <a:r>
              <a:rPr lang="en-GB" sz="1300" b="1"/>
              <a:t>Opinion: </a:t>
            </a:r>
            <a:r>
              <a:rPr lang="en-GB" sz="1300"/>
              <a:t>I kept the two components (turn and nes) because Valeriano wanted to see them. Personally, I won’t include them not to lose the pathway of the paper</a:t>
            </a:r>
            <a:endParaRPr sz="1300"/>
          </a:p>
        </p:txBody>
      </p:sp>
      <p:graphicFrame>
        <p:nvGraphicFramePr>
          <p:cNvPr id="188" name="Google Shape;188;p28"/>
          <p:cNvGraphicFramePr/>
          <p:nvPr/>
        </p:nvGraphicFramePr>
        <p:xfrm>
          <a:off x="362025" y="2625650"/>
          <a:ext cx="3000000" cy="3000000"/>
        </p:xfrm>
        <a:graphic>
          <a:graphicData uri="http://schemas.openxmlformats.org/drawingml/2006/table">
            <a:tbl>
              <a:tblPr>
                <a:noFill/>
                <a:tableStyleId>{19C7B043-CCDC-42FA-850D-DB5884F2B305}</a:tableStyleId>
              </a:tblPr>
              <a:tblGrid>
                <a:gridCol w="563700">
                  <a:extLst>
                    <a:ext uri="{9D8B030D-6E8A-4147-A177-3AD203B41FA5}">
                      <a16:colId xmlns:a16="http://schemas.microsoft.com/office/drawing/2014/main" val="20000"/>
                    </a:ext>
                  </a:extLst>
                </a:gridCol>
                <a:gridCol w="647100">
                  <a:extLst>
                    <a:ext uri="{9D8B030D-6E8A-4147-A177-3AD203B41FA5}">
                      <a16:colId xmlns:a16="http://schemas.microsoft.com/office/drawing/2014/main" val="20001"/>
                    </a:ext>
                  </a:extLst>
                </a:gridCol>
                <a:gridCol w="526750">
                  <a:extLst>
                    <a:ext uri="{9D8B030D-6E8A-4147-A177-3AD203B41FA5}">
                      <a16:colId xmlns:a16="http://schemas.microsoft.com/office/drawing/2014/main" val="20002"/>
                    </a:ext>
                  </a:extLst>
                </a:gridCol>
                <a:gridCol w="517425">
                  <a:extLst>
                    <a:ext uri="{9D8B030D-6E8A-4147-A177-3AD203B41FA5}">
                      <a16:colId xmlns:a16="http://schemas.microsoft.com/office/drawing/2014/main" val="20003"/>
                    </a:ext>
                  </a:extLst>
                </a:gridCol>
                <a:gridCol w="517425">
                  <a:extLst>
                    <a:ext uri="{9D8B030D-6E8A-4147-A177-3AD203B41FA5}">
                      <a16:colId xmlns:a16="http://schemas.microsoft.com/office/drawing/2014/main" val="20004"/>
                    </a:ext>
                  </a:extLst>
                </a:gridCol>
                <a:gridCol w="517425">
                  <a:extLst>
                    <a:ext uri="{9D8B030D-6E8A-4147-A177-3AD203B41FA5}">
                      <a16:colId xmlns:a16="http://schemas.microsoft.com/office/drawing/2014/main" val="20005"/>
                    </a:ext>
                  </a:extLst>
                </a:gridCol>
              </a:tblGrid>
              <a:tr h="336275">
                <a:tc>
                  <a:txBody>
                    <a:bodyPr/>
                    <a:lstStyle/>
                    <a:p>
                      <a:pPr marL="0" lvl="0" indent="0" algn="l" rtl="0">
                        <a:spcBef>
                          <a:spcPts val="0"/>
                        </a:spcBef>
                        <a:spcAft>
                          <a:spcPts val="0"/>
                        </a:spcAft>
                        <a:buNone/>
                      </a:pPr>
                      <a:r>
                        <a:rPr lang="en-GB" sz="900"/>
                        <a:t>Depth</a:t>
                      </a:r>
                      <a:endParaRPr sz="900"/>
                    </a:p>
                  </a:txBody>
                  <a:tcPr marL="91425" marR="91425" marT="91425" marB="91425"/>
                </a:tc>
                <a:tc>
                  <a:txBody>
                    <a:bodyPr/>
                    <a:lstStyle/>
                    <a:p>
                      <a:pPr marL="0" lvl="0" indent="0" algn="l" rtl="0">
                        <a:spcBef>
                          <a:spcPts val="0"/>
                        </a:spcBef>
                        <a:spcAft>
                          <a:spcPts val="0"/>
                        </a:spcAft>
                        <a:buNone/>
                      </a:pPr>
                      <a:r>
                        <a:rPr lang="en-GB" sz="900"/>
                        <a:t>Beta-jac</a:t>
                      </a:r>
                      <a:endParaRPr sz="900"/>
                    </a:p>
                  </a:txBody>
                  <a:tcPr marL="91425" marR="91425" marT="91425" marB="91425"/>
                </a:tc>
                <a:tc>
                  <a:txBody>
                    <a:bodyPr/>
                    <a:lstStyle/>
                    <a:p>
                      <a:pPr marL="0" lvl="0" indent="0" algn="l" rtl="0">
                        <a:spcBef>
                          <a:spcPts val="0"/>
                        </a:spcBef>
                        <a:spcAft>
                          <a:spcPts val="0"/>
                        </a:spcAft>
                        <a:buNone/>
                      </a:pPr>
                      <a:r>
                        <a:rPr lang="en-GB" sz="900"/>
                        <a:t>Turn</a:t>
                      </a:r>
                      <a:endParaRPr sz="900"/>
                    </a:p>
                  </a:txBody>
                  <a:tcPr marL="91425" marR="91425" marT="91425" marB="91425"/>
                </a:tc>
                <a:tc>
                  <a:txBody>
                    <a:bodyPr/>
                    <a:lstStyle/>
                    <a:p>
                      <a:pPr marL="0" lvl="0" indent="0" algn="l" rtl="0">
                        <a:spcBef>
                          <a:spcPts val="0"/>
                        </a:spcBef>
                        <a:spcAft>
                          <a:spcPts val="0"/>
                        </a:spcAft>
                        <a:buNone/>
                      </a:pPr>
                      <a:r>
                        <a:rPr lang="en-GB" sz="900"/>
                        <a:t>Nest</a:t>
                      </a:r>
                      <a:endParaRPr sz="900"/>
                    </a:p>
                  </a:txBody>
                  <a:tcPr marL="91425" marR="91425" marT="91425" marB="91425"/>
                </a:tc>
                <a:tc>
                  <a:txBody>
                    <a:bodyPr/>
                    <a:lstStyle/>
                    <a:p>
                      <a:pPr marL="0" lvl="0" indent="0" algn="l" rtl="0">
                        <a:spcBef>
                          <a:spcPts val="0"/>
                        </a:spcBef>
                        <a:spcAft>
                          <a:spcPts val="0"/>
                        </a:spcAft>
                        <a:buNone/>
                      </a:pPr>
                      <a:r>
                        <a:rPr lang="en-GB" sz="800"/>
                        <a:t>Mantel Stat.</a:t>
                      </a:r>
                      <a:endParaRPr sz="800"/>
                    </a:p>
                  </a:txBody>
                  <a:tcPr marL="91425" marR="91425" marT="91425" marB="91425"/>
                </a:tc>
                <a:tc>
                  <a:txBody>
                    <a:bodyPr/>
                    <a:lstStyle/>
                    <a:p>
                      <a:pPr marL="0" lvl="0" indent="0" algn="l" rtl="0">
                        <a:spcBef>
                          <a:spcPts val="0"/>
                        </a:spcBef>
                        <a:spcAft>
                          <a:spcPts val="0"/>
                        </a:spcAft>
                        <a:buNone/>
                      </a:pPr>
                      <a:r>
                        <a:rPr lang="en-GB" sz="900"/>
                        <a:t>Signif.</a:t>
                      </a:r>
                      <a:endParaRPr sz="900"/>
                    </a:p>
                  </a:txBody>
                  <a:tcPr marL="91425" marR="91425" marT="91425" marB="91425"/>
                </a:tc>
                <a:extLst>
                  <a:ext uri="{0D108BD9-81ED-4DB2-BD59-A6C34878D82A}">
                    <a16:rowId xmlns:a16="http://schemas.microsoft.com/office/drawing/2014/main" val="10000"/>
                  </a:ext>
                </a:extLst>
              </a:tr>
              <a:tr h="313850">
                <a:tc>
                  <a:txBody>
                    <a:bodyPr/>
                    <a:lstStyle/>
                    <a:p>
                      <a:pPr marL="0" lvl="0" indent="0" algn="l" rtl="0">
                        <a:spcBef>
                          <a:spcPts val="0"/>
                        </a:spcBef>
                        <a:spcAft>
                          <a:spcPts val="0"/>
                        </a:spcAft>
                        <a:buNone/>
                      </a:pPr>
                      <a:r>
                        <a:rPr lang="en-GB" sz="900"/>
                        <a:t>6m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0.3890</a:t>
                      </a:r>
                      <a:endParaRPr sz="500"/>
                    </a:p>
                  </a:txBody>
                  <a:tcPr marL="91425" marR="91425" marT="91425" marB="91425"/>
                </a:tc>
                <a:tc>
                  <a:txBody>
                    <a:bodyPr/>
                    <a:lstStyle/>
                    <a:p>
                      <a:pPr marL="0" lvl="0" indent="0" algn="l" rtl="0">
                        <a:spcBef>
                          <a:spcPts val="0"/>
                        </a:spcBef>
                        <a:spcAft>
                          <a:spcPts val="0"/>
                        </a:spcAft>
                        <a:buNone/>
                      </a:pPr>
                      <a:r>
                        <a:rPr lang="en-GB" sz="800">
                          <a:solidFill>
                            <a:schemeClr val="dk1"/>
                          </a:solidFill>
                        </a:rPr>
                        <a:t>0.3101</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0.0788</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0.1527 </a:t>
                      </a:r>
                      <a:endParaRPr sz="200">
                        <a:solidFill>
                          <a:schemeClr val="dk1"/>
                        </a:solidFill>
                      </a:endParaRPr>
                    </a:p>
                  </a:txBody>
                  <a:tcPr marL="91425" marR="91425" marT="91425" marB="91425"/>
                </a:tc>
                <a:tc>
                  <a:txBody>
                    <a:bodyPr/>
                    <a:lstStyle/>
                    <a:p>
                      <a:pPr marL="0" lvl="0" indent="0" algn="l" rtl="0">
                        <a:spcBef>
                          <a:spcPts val="0"/>
                        </a:spcBef>
                        <a:spcAft>
                          <a:spcPts val="0"/>
                        </a:spcAft>
                        <a:buNone/>
                      </a:pPr>
                      <a:r>
                        <a:rPr lang="en-GB" sz="800">
                          <a:solidFill>
                            <a:schemeClr val="dk1"/>
                          </a:solidFill>
                        </a:rPr>
                        <a:t>0.126</a:t>
                      </a:r>
                      <a:endParaRPr sz="200">
                        <a:solidFill>
                          <a:schemeClr val="dk1"/>
                        </a:solidFill>
                      </a:endParaRPr>
                    </a:p>
                  </a:txBody>
                  <a:tcPr marL="91425" marR="91425" marT="91425" marB="91425"/>
                </a:tc>
                <a:extLst>
                  <a:ext uri="{0D108BD9-81ED-4DB2-BD59-A6C34878D82A}">
                    <a16:rowId xmlns:a16="http://schemas.microsoft.com/office/drawing/2014/main" val="10001"/>
                  </a:ext>
                </a:extLst>
              </a:tr>
              <a:tr h="336275">
                <a:tc>
                  <a:txBody>
                    <a:bodyPr/>
                    <a:lstStyle/>
                    <a:p>
                      <a:pPr marL="0" lvl="0" indent="0" algn="l" rtl="0">
                        <a:spcBef>
                          <a:spcPts val="0"/>
                        </a:spcBef>
                        <a:spcAft>
                          <a:spcPts val="0"/>
                        </a:spcAft>
                        <a:buNone/>
                      </a:pPr>
                      <a:r>
                        <a:rPr lang="en-GB" sz="900"/>
                        <a:t>20m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0.3667</a:t>
                      </a:r>
                      <a:endParaRPr sz="800"/>
                    </a:p>
                  </a:txBody>
                  <a:tcPr marL="91425" marR="91425" marT="91425" marB="91425"/>
                </a:tc>
                <a:tc>
                  <a:txBody>
                    <a:bodyPr/>
                    <a:lstStyle/>
                    <a:p>
                      <a:pPr marL="0" lvl="0" indent="0" algn="l" rtl="0">
                        <a:spcBef>
                          <a:spcPts val="0"/>
                        </a:spcBef>
                        <a:spcAft>
                          <a:spcPts val="0"/>
                        </a:spcAft>
                        <a:buNone/>
                      </a:pPr>
                      <a:r>
                        <a:rPr lang="en-GB" sz="800"/>
                        <a:t>0.2057</a:t>
                      </a:r>
                      <a:endParaRPr sz="800"/>
                    </a:p>
                  </a:txBody>
                  <a:tcPr marL="91425" marR="91425" marT="91425" marB="91425"/>
                </a:tc>
                <a:tc>
                  <a:txBody>
                    <a:bodyPr/>
                    <a:lstStyle/>
                    <a:p>
                      <a:pPr marL="0" lvl="0" indent="0" algn="l" rtl="0">
                        <a:spcBef>
                          <a:spcPts val="0"/>
                        </a:spcBef>
                        <a:spcAft>
                          <a:spcPts val="0"/>
                        </a:spcAft>
                        <a:buNone/>
                      </a:pPr>
                      <a:r>
                        <a:rPr lang="en-GB" sz="800"/>
                        <a:t>0.1609</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0.0903 </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0.302 </a:t>
                      </a:r>
                      <a:endParaRPr sz="300"/>
                    </a:p>
                  </a:txBody>
                  <a:tcPr marL="91425" marR="91425" marT="91425" marB="91425"/>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0.3793</a:t>
                      </a:r>
                      <a:endParaRPr sz="800"/>
                    </a:p>
                  </a:txBody>
                  <a:tcPr marL="91425" marR="91425" marT="91425" marB="91425"/>
                </a:tc>
                <a:tc>
                  <a:txBody>
                    <a:bodyPr/>
                    <a:lstStyle/>
                    <a:p>
                      <a:pPr marL="0" lvl="0" indent="0" algn="l" rtl="0">
                        <a:spcBef>
                          <a:spcPts val="0"/>
                        </a:spcBef>
                        <a:spcAft>
                          <a:spcPts val="0"/>
                        </a:spcAft>
                        <a:buNone/>
                      </a:pPr>
                      <a:r>
                        <a:rPr lang="en-GB" sz="800"/>
                        <a:t>0.2289</a:t>
                      </a:r>
                      <a:endParaRPr sz="800"/>
                    </a:p>
                  </a:txBody>
                  <a:tcPr marL="91425" marR="91425" marT="91425" marB="91425"/>
                </a:tc>
                <a:tc>
                  <a:txBody>
                    <a:bodyPr/>
                    <a:lstStyle/>
                    <a:p>
                      <a:pPr marL="0" lvl="0" indent="0" algn="l" rtl="0">
                        <a:spcBef>
                          <a:spcPts val="0"/>
                        </a:spcBef>
                        <a:spcAft>
                          <a:spcPts val="0"/>
                        </a:spcAft>
                        <a:buNone/>
                      </a:pPr>
                      <a:r>
                        <a:rPr lang="en-GB" sz="800"/>
                        <a:t>0.1504</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0.1603</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0.198</a:t>
                      </a:r>
                      <a:endParaRPr sz="300"/>
                    </a:p>
                  </a:txBody>
                  <a:tcPr marL="91425" marR="91425" marT="91425" marB="91425"/>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0.4042</a:t>
                      </a:r>
                      <a:endParaRPr sz="800"/>
                    </a:p>
                  </a:txBody>
                  <a:tcPr marL="91425" marR="91425" marT="91425" marB="91425"/>
                </a:tc>
                <a:tc>
                  <a:txBody>
                    <a:bodyPr/>
                    <a:lstStyle/>
                    <a:p>
                      <a:pPr marL="0" lvl="0" indent="0" algn="l" rtl="0">
                        <a:spcBef>
                          <a:spcPts val="0"/>
                        </a:spcBef>
                        <a:spcAft>
                          <a:spcPts val="0"/>
                        </a:spcAft>
                        <a:buNone/>
                      </a:pPr>
                      <a:r>
                        <a:rPr lang="en-GB" sz="800"/>
                        <a:t>0.2891</a:t>
                      </a:r>
                      <a:endParaRPr sz="800"/>
                    </a:p>
                  </a:txBody>
                  <a:tcPr marL="91425" marR="91425" marT="91425" marB="91425"/>
                </a:tc>
                <a:tc>
                  <a:txBody>
                    <a:bodyPr/>
                    <a:lstStyle/>
                    <a:p>
                      <a:pPr marL="0" lvl="0" indent="0" algn="l" rtl="0">
                        <a:spcBef>
                          <a:spcPts val="0"/>
                        </a:spcBef>
                        <a:spcAft>
                          <a:spcPts val="0"/>
                        </a:spcAft>
                        <a:buNone/>
                      </a:pPr>
                      <a:r>
                        <a:rPr lang="en-GB" sz="800"/>
                        <a:t>0.1151</a:t>
                      </a:r>
                      <a:endParaRPr sz="800"/>
                    </a:p>
                  </a:txBody>
                  <a:tcPr marL="91425" marR="91425" marT="91425" marB="91425"/>
                </a:tc>
                <a:tc>
                  <a:txBody>
                    <a:bodyPr/>
                    <a:lstStyle/>
                    <a:p>
                      <a:pPr marL="0" lvl="0" indent="0" algn="l" rtl="0">
                        <a:spcBef>
                          <a:spcPts val="0"/>
                        </a:spcBef>
                        <a:spcAft>
                          <a:spcPts val="0"/>
                        </a:spcAft>
                        <a:buNone/>
                      </a:pPr>
                      <a:r>
                        <a:rPr lang="en-GB" sz="800" b="1">
                          <a:solidFill>
                            <a:schemeClr val="dk1"/>
                          </a:solidFill>
                        </a:rPr>
                        <a:t>0.3848</a:t>
                      </a:r>
                      <a:r>
                        <a:rPr lang="en-GB" sz="800">
                          <a:solidFill>
                            <a:schemeClr val="dk1"/>
                          </a:solidFill>
                        </a:rPr>
                        <a:t> </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0.016</a:t>
                      </a:r>
                      <a:endParaRPr sz="300"/>
                    </a:p>
                  </a:txBody>
                  <a:tcPr marL="91425" marR="91425" marT="91425" marB="91425"/>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0.6789</a:t>
                      </a:r>
                      <a:endParaRPr sz="800"/>
                    </a:p>
                  </a:txBody>
                  <a:tcPr marL="91425" marR="91425" marT="91425" marB="91425"/>
                </a:tc>
                <a:tc>
                  <a:txBody>
                    <a:bodyPr/>
                    <a:lstStyle/>
                    <a:p>
                      <a:pPr marL="0" lvl="0" indent="0" algn="l" rtl="0">
                        <a:spcBef>
                          <a:spcPts val="0"/>
                        </a:spcBef>
                        <a:spcAft>
                          <a:spcPts val="0"/>
                        </a:spcAft>
                        <a:buNone/>
                      </a:pPr>
                      <a:r>
                        <a:rPr lang="en-GB" sz="800"/>
                        <a:t>0.3338</a:t>
                      </a:r>
                      <a:endParaRPr sz="800"/>
                    </a:p>
                  </a:txBody>
                  <a:tcPr marL="91425" marR="91425" marT="91425" marB="91425"/>
                </a:tc>
                <a:tc>
                  <a:txBody>
                    <a:bodyPr/>
                    <a:lstStyle/>
                    <a:p>
                      <a:pPr marL="0" lvl="0" indent="0" algn="l" rtl="0">
                        <a:spcBef>
                          <a:spcPts val="0"/>
                        </a:spcBef>
                        <a:spcAft>
                          <a:spcPts val="0"/>
                        </a:spcAft>
                        <a:buNone/>
                      </a:pPr>
                      <a:r>
                        <a:rPr lang="en-GB" sz="800"/>
                        <a:t>0.3450</a:t>
                      </a: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0.1539 </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0.1 </a:t>
                      </a:r>
                      <a:endParaRPr sz="300"/>
                    </a:p>
                  </a:txBody>
                  <a:tcPr marL="91425" marR="91425" marT="91425" marB="91425"/>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tc>
                <a:tc>
                  <a:txBody>
                    <a:bodyPr/>
                    <a:lstStyle/>
                    <a:p>
                      <a:pPr marL="0" lvl="0" indent="0" algn="l" rtl="0">
                        <a:spcBef>
                          <a:spcPts val="0"/>
                        </a:spcBef>
                        <a:spcAft>
                          <a:spcPts val="0"/>
                        </a:spcAft>
                        <a:buNone/>
                      </a:pPr>
                      <a:r>
                        <a:rPr lang="en-GB" sz="800">
                          <a:solidFill>
                            <a:schemeClr val="dk1"/>
                          </a:solidFill>
                        </a:rPr>
                        <a:t>0.5969</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solidFill>
                            <a:schemeClr val="dk1"/>
                          </a:solidFill>
                        </a:rPr>
                        <a:t>0.3051</a:t>
                      </a:r>
                      <a:endParaRPr sz="300"/>
                    </a:p>
                  </a:txBody>
                  <a:tcPr marL="91425" marR="91425" marT="91425" marB="91425"/>
                </a:tc>
                <a:tc>
                  <a:txBody>
                    <a:bodyPr/>
                    <a:lstStyle/>
                    <a:p>
                      <a:pPr marL="0" lvl="0" indent="0" algn="l" rtl="0">
                        <a:spcBef>
                          <a:spcPts val="0"/>
                        </a:spcBef>
                        <a:spcAft>
                          <a:spcPts val="0"/>
                        </a:spcAft>
                        <a:buNone/>
                      </a:pPr>
                      <a:r>
                        <a:rPr lang="en-GB" sz="800">
                          <a:solidFill>
                            <a:schemeClr val="dk1"/>
                          </a:solidFill>
                        </a:rPr>
                        <a:t>0.068</a:t>
                      </a:r>
                      <a:endParaRPr sz="300"/>
                    </a:p>
                  </a:txBody>
                  <a:tcPr marL="91425" marR="91425" marT="91425" marB="91425"/>
                </a:tc>
                <a:extLst>
                  <a:ext uri="{0D108BD9-81ED-4DB2-BD59-A6C34878D82A}">
                    <a16:rowId xmlns:a16="http://schemas.microsoft.com/office/drawing/2014/main" val="10006"/>
                  </a:ext>
                </a:extLst>
              </a:tr>
            </a:tbl>
          </a:graphicData>
        </a:graphic>
      </p:graphicFrame>
      <p:pic>
        <p:nvPicPr>
          <p:cNvPr id="189" name="Google Shape;189;p28"/>
          <p:cNvPicPr preferRelativeResize="0"/>
          <p:nvPr/>
        </p:nvPicPr>
        <p:blipFill>
          <a:blip r:embed="rId3">
            <a:alphaModFix/>
          </a:blip>
          <a:stretch>
            <a:fillRect/>
          </a:stretch>
        </p:blipFill>
        <p:spPr>
          <a:xfrm>
            <a:off x="629200" y="591475"/>
            <a:ext cx="2543575" cy="133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29"/>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PA (0,1) </a:t>
            </a:r>
            <a:endParaRPr b="1"/>
          </a:p>
        </p:txBody>
      </p:sp>
      <p:sp>
        <p:nvSpPr>
          <p:cNvPr id="195" name="Google Shape;195;p29"/>
          <p:cNvSpPr txBox="1"/>
          <p:nvPr/>
        </p:nvSpPr>
        <p:spPr>
          <a:xfrm>
            <a:off x="473075" y="451525"/>
            <a:ext cx="3789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a:p>
        </p:txBody>
      </p:sp>
      <p:sp>
        <p:nvSpPr>
          <p:cNvPr id="196" name="Google Shape;196;p29"/>
          <p:cNvSpPr txBox="1"/>
          <p:nvPr/>
        </p:nvSpPr>
        <p:spPr>
          <a:xfrm>
            <a:off x="4640825" y="89200"/>
            <a:ext cx="4461000" cy="398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Visualization: the mean of beta.jac diversity increases with increasing depth. Boxplots represent the entire beta diversity distance object generated with beta.pair</a:t>
            </a:r>
            <a:endParaRPr sz="1300">
              <a:solidFill>
                <a:schemeClr val="dk1"/>
              </a:solidFill>
            </a:endParaRPr>
          </a:p>
          <a:p>
            <a:pPr marL="0" lvl="0" indent="0" algn="l" rtl="0">
              <a:spcBef>
                <a:spcPts val="0"/>
              </a:spcBef>
              <a:spcAft>
                <a:spcPts val="0"/>
              </a:spcAft>
              <a:buNone/>
            </a:pPr>
            <a:r>
              <a:rPr lang="en-GB" sz="1300">
                <a:solidFill>
                  <a:schemeClr val="dk1"/>
                </a:solidFill>
              </a:rPr>
              <a:t>Statistical tests: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What? If beta diversity increases with depth</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Why? Because this is what we want to test according to visual interpretation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How? Doing a linear model regression</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b="1">
                <a:solidFill>
                  <a:schemeClr val="dk1"/>
                </a:solidFill>
              </a:rPr>
              <a:t>Interpretation:</a:t>
            </a:r>
            <a:r>
              <a:rPr lang="en-GB" sz="1300">
                <a:solidFill>
                  <a:schemeClr val="dk1"/>
                </a:solidFill>
              </a:rPr>
              <a:t> the linear model shows that beta.diversity is significantly increasing with increasing depth. Our model explains 70% of the data Our model allows us to predict this increase of beta.diversity with depth with the formula: </a:t>
            </a:r>
            <a:endParaRPr sz="1300">
              <a:solidFill>
                <a:schemeClr val="dk1"/>
              </a:solidFill>
            </a:endParaRPr>
          </a:p>
          <a:p>
            <a:pPr marL="457200" lvl="0" indent="0" algn="l" rtl="0">
              <a:spcBef>
                <a:spcPts val="0"/>
              </a:spcBef>
              <a:spcAft>
                <a:spcPts val="0"/>
              </a:spcAft>
              <a:buNone/>
            </a:pPr>
            <a:r>
              <a:rPr lang="en-GB" sz="1300" b="1">
                <a:solidFill>
                  <a:schemeClr val="dk1"/>
                </a:solidFill>
              </a:rPr>
              <a:t>beta.div = 0.0025(Depth) + 0.323 </a:t>
            </a:r>
            <a:endParaRPr sz="1300" b="1">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a:solidFill>
                  <a:schemeClr val="dk1"/>
                </a:solidFill>
              </a:rPr>
              <a:t>Opinion: However, I am not sure how redundant this is with betadisper where we already show the variance according to the depth. I wanted to do a proper test with depth. </a:t>
            </a:r>
            <a:endParaRPr>
              <a:solidFill>
                <a:schemeClr val="dk1"/>
              </a:solidFill>
            </a:endParaRPr>
          </a:p>
        </p:txBody>
      </p:sp>
      <p:pic>
        <p:nvPicPr>
          <p:cNvPr id="197" name="Google Shape;197;p29"/>
          <p:cNvPicPr preferRelativeResize="0"/>
          <p:nvPr/>
        </p:nvPicPr>
        <p:blipFill>
          <a:blip r:embed="rId3">
            <a:alphaModFix/>
          </a:blip>
          <a:stretch>
            <a:fillRect/>
          </a:stretch>
        </p:blipFill>
        <p:spPr>
          <a:xfrm>
            <a:off x="116875" y="888575"/>
            <a:ext cx="2019175" cy="3700425"/>
          </a:xfrm>
          <a:prstGeom prst="rect">
            <a:avLst/>
          </a:prstGeom>
          <a:noFill/>
          <a:ln>
            <a:noFill/>
          </a:ln>
        </p:spPr>
      </p:pic>
      <p:sp>
        <p:nvSpPr>
          <p:cNvPr id="198" name="Google Shape;198;p29"/>
          <p:cNvSpPr txBox="1"/>
          <p:nvPr/>
        </p:nvSpPr>
        <p:spPr>
          <a:xfrm>
            <a:off x="95100" y="4558500"/>
            <a:ext cx="2416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Boxplot of beta.pair distance matrix per separate depths</a:t>
            </a:r>
            <a:endParaRPr sz="1300">
              <a:solidFill>
                <a:schemeClr val="dk1"/>
              </a:solidFill>
            </a:endParaRPr>
          </a:p>
        </p:txBody>
      </p:sp>
      <p:sp>
        <p:nvSpPr>
          <p:cNvPr id="199" name="Google Shape;199;p29"/>
          <p:cNvSpPr txBox="1"/>
          <p:nvPr/>
        </p:nvSpPr>
        <p:spPr>
          <a:xfrm>
            <a:off x="2045575" y="1772750"/>
            <a:ext cx="24168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The mean of beta.pair “Beta.jac” per separate depths increases with increasing depth following this equation </a:t>
            </a:r>
            <a:endParaRPr sz="1300">
              <a:solidFill>
                <a:schemeClr val="dk1"/>
              </a:solidFill>
            </a:endParaRPr>
          </a:p>
          <a:p>
            <a:pPr marL="0" lvl="0" indent="0" algn="l" rtl="0">
              <a:spcBef>
                <a:spcPts val="0"/>
              </a:spcBef>
              <a:spcAft>
                <a:spcPts val="0"/>
              </a:spcAft>
              <a:buNone/>
            </a:pPr>
            <a:r>
              <a:rPr lang="en-GB" sz="1300" b="1">
                <a:solidFill>
                  <a:schemeClr val="dk1"/>
                </a:solidFill>
              </a:rPr>
              <a:t>beta.div = 0.0025(Depth) + 0.323 </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GB" sz="1300">
                <a:solidFill>
                  <a:schemeClr val="dk1"/>
                </a:solidFill>
              </a:rPr>
              <a:t>It is signifcant p-value &lt;0.05</a:t>
            </a:r>
            <a:endParaRPr sz="1300">
              <a:solidFill>
                <a:schemeClr val="dk1"/>
              </a:solidFill>
            </a:endParaRPr>
          </a:p>
          <a:p>
            <a:pPr marL="0" lvl="0" indent="0" algn="l" rtl="0">
              <a:spcBef>
                <a:spcPts val="0"/>
              </a:spcBef>
              <a:spcAft>
                <a:spcPts val="0"/>
              </a:spcAft>
              <a:buNone/>
            </a:pPr>
            <a:r>
              <a:rPr lang="en-GB" sz="1300">
                <a:solidFill>
                  <a:schemeClr val="dk1"/>
                </a:solidFill>
              </a:rPr>
              <a:t>R2 = 0.70</a:t>
            </a:r>
            <a:endParaRPr sz="1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30"/>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Occupancy (Frequency) </a:t>
            </a:r>
            <a:endParaRPr b="1"/>
          </a:p>
        </p:txBody>
      </p:sp>
      <p:pic>
        <p:nvPicPr>
          <p:cNvPr id="205" name="Google Shape;205;p30"/>
          <p:cNvPicPr preferRelativeResize="0"/>
          <p:nvPr/>
        </p:nvPicPr>
        <p:blipFill>
          <a:blip r:embed="rId3">
            <a:alphaModFix/>
          </a:blip>
          <a:stretch>
            <a:fillRect/>
          </a:stretch>
        </p:blipFill>
        <p:spPr>
          <a:xfrm>
            <a:off x="76200" y="420000"/>
            <a:ext cx="4573381" cy="4494899"/>
          </a:xfrm>
          <a:prstGeom prst="rect">
            <a:avLst/>
          </a:prstGeom>
          <a:noFill/>
          <a:ln>
            <a:noFill/>
          </a:ln>
        </p:spPr>
      </p:pic>
      <p:sp>
        <p:nvSpPr>
          <p:cNvPr id="206" name="Google Shape;206;p30"/>
          <p:cNvSpPr txBox="1"/>
          <p:nvPr/>
        </p:nvSpPr>
        <p:spPr>
          <a:xfrm>
            <a:off x="4813425" y="53300"/>
            <a:ext cx="4324800" cy="320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Visualization: The occupancy of coral diversity is well clustered with depth. Beta-diversity (size of polygon) increases even more with depth. While shallow coral diversity is very homogeneous, deep corals more diverse. Each site looks unique.</a:t>
            </a:r>
            <a:endParaRPr>
              <a:solidFill>
                <a:schemeClr val="dk1"/>
              </a:solidFill>
            </a:endParaRPr>
          </a:p>
          <a:p>
            <a:pPr marL="0" lvl="0" indent="0" algn="l" rtl="0">
              <a:spcBef>
                <a:spcPts val="0"/>
              </a:spcBef>
              <a:spcAft>
                <a:spcPts val="0"/>
              </a:spcAft>
              <a:buNone/>
            </a:pPr>
            <a:r>
              <a:rPr lang="en-GB">
                <a:solidFill>
                  <a:schemeClr val="dk1"/>
                </a:solidFill>
              </a:rPr>
              <a:t>Statistical tests:</a:t>
            </a:r>
            <a:endParaRPr>
              <a:solidFill>
                <a:srgbClr val="FF0000"/>
              </a:solidFill>
            </a:endParaRPr>
          </a:p>
          <a:p>
            <a:pPr marL="457200" lvl="0" indent="-317500" algn="l" rtl="0">
              <a:spcBef>
                <a:spcPts val="0"/>
              </a:spcBef>
              <a:spcAft>
                <a:spcPts val="0"/>
              </a:spcAft>
              <a:buClr>
                <a:schemeClr val="dk1"/>
              </a:buClr>
              <a:buSzPts val="1400"/>
              <a:buChar char="-"/>
            </a:pPr>
            <a:r>
              <a:rPr lang="en-GB">
                <a:solidFill>
                  <a:schemeClr val="dk1"/>
                </a:solidFill>
              </a:rPr>
              <a:t>What? (1) Is variance and homocedasticity really bigger with depth ? (2) Is beta-diversity really higher in depth ? (3) is beta-diversity correlated with distance at different depths?</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Why? Because understanding beta-diversity patterns with depth has important implications in conservation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Google Shape;211;p31"/>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Occupancy (Frequency) </a:t>
            </a:r>
            <a:endParaRPr b="1"/>
          </a:p>
        </p:txBody>
      </p:sp>
      <p:sp>
        <p:nvSpPr>
          <p:cNvPr id="212" name="Google Shape;212;p31"/>
          <p:cNvSpPr txBox="1"/>
          <p:nvPr/>
        </p:nvSpPr>
        <p:spPr>
          <a:xfrm>
            <a:off x="419675" y="259875"/>
            <a:ext cx="4271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(1) Distance to median from betadisper</a:t>
            </a:r>
            <a:endParaRPr sz="1300">
              <a:solidFill>
                <a:schemeClr val="dk1"/>
              </a:solidFill>
            </a:endParaRPr>
          </a:p>
        </p:txBody>
      </p:sp>
      <p:sp>
        <p:nvSpPr>
          <p:cNvPr id="213" name="Google Shape;213;p31"/>
          <p:cNvSpPr txBox="1"/>
          <p:nvPr/>
        </p:nvSpPr>
        <p:spPr>
          <a:xfrm>
            <a:off x="513025" y="1859750"/>
            <a:ext cx="3789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sz="1300">
              <a:solidFill>
                <a:schemeClr val="dk1"/>
              </a:solidFill>
            </a:endParaRPr>
          </a:p>
          <a:p>
            <a:pPr marL="0" lvl="0" indent="0" algn="l" rtl="0">
              <a:spcBef>
                <a:spcPts val="0"/>
              </a:spcBef>
              <a:spcAft>
                <a:spcPts val="0"/>
              </a:spcAft>
              <a:buNone/>
            </a:pPr>
            <a:r>
              <a:rPr lang="en-GB" sz="1300">
                <a:solidFill>
                  <a:schemeClr val="dk1"/>
                </a:solidFill>
              </a:rPr>
              <a:t>(3) Mantel-tests of beta-bray with geographical distance </a:t>
            </a:r>
            <a:endParaRPr/>
          </a:p>
        </p:txBody>
      </p:sp>
      <p:sp>
        <p:nvSpPr>
          <p:cNvPr id="214" name="Google Shape;214;p31"/>
          <p:cNvSpPr txBox="1"/>
          <p:nvPr/>
        </p:nvSpPr>
        <p:spPr>
          <a:xfrm>
            <a:off x="4302025" y="89200"/>
            <a:ext cx="4799700" cy="438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Char char="-"/>
            </a:pPr>
            <a:r>
              <a:rPr lang="en-GB" sz="1300">
                <a:solidFill>
                  <a:schemeClr val="dk1"/>
                </a:solidFill>
              </a:rPr>
              <a:t>How? (1) From Frequency matrix, using the beta-diver from “beta.bray” and doing “betadisper” will allow me to see the variance with distance to median per depth. “Anova” of  betadisper, check if really depth is significantly contributing to increase variance, and permutest pair-wise comparisons between depths. (Check comments for output)</a:t>
            </a:r>
            <a:endParaRPr sz="1300">
              <a:solidFill>
                <a:schemeClr val="dk1"/>
              </a:solidFill>
            </a:endParaRPr>
          </a:p>
          <a:p>
            <a:pPr marL="457200" lvl="0" indent="0" algn="l" rtl="0">
              <a:spcBef>
                <a:spcPts val="0"/>
              </a:spcBef>
              <a:spcAft>
                <a:spcPts val="0"/>
              </a:spcAft>
              <a:buNone/>
            </a:pPr>
            <a:r>
              <a:rPr lang="en-GB" sz="1300">
                <a:solidFill>
                  <a:schemeClr val="dk1"/>
                </a:solidFill>
              </a:rPr>
              <a:t>(2) using “beta.pair” at each different depth with “bray” family I can see beta-diversity and its components “beta.pair(Depth_X_Beta, index.family = "bray")”</a:t>
            </a:r>
            <a:endParaRPr sz="1300">
              <a:solidFill>
                <a:schemeClr val="dk1"/>
              </a:solidFill>
            </a:endParaRPr>
          </a:p>
          <a:p>
            <a:pPr marL="457200" lvl="0" indent="0" algn="l" rtl="0">
              <a:spcBef>
                <a:spcPts val="0"/>
              </a:spcBef>
              <a:spcAft>
                <a:spcPts val="0"/>
              </a:spcAft>
              <a:buNone/>
            </a:pPr>
            <a:r>
              <a:rPr lang="en-GB" sz="1300">
                <a:solidFill>
                  <a:schemeClr val="dk1"/>
                </a:solidFill>
              </a:rPr>
              <a:t>(3) using “mantel” correlation of beta-bray pair-wise distance of separate depths with geographical distance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b="1">
                <a:solidFill>
                  <a:schemeClr val="dk1"/>
                </a:solidFill>
              </a:rPr>
              <a:t>Interpretation: (</a:t>
            </a:r>
            <a:r>
              <a:rPr lang="en-GB" sz="1300">
                <a:solidFill>
                  <a:schemeClr val="dk1"/>
                </a:solidFill>
              </a:rPr>
              <a:t>1) distance to median increase with increasing depth (2) Beta-diversity increases clearly with depth. I made an extra figure to see the regression between beta.div and increasing depth (next slide) (3) There are not correlations nor patterns of beta-diversity with geographical distance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b="1">
                <a:solidFill>
                  <a:schemeClr val="dk1"/>
                </a:solidFill>
              </a:rPr>
              <a:t>Opinion:</a:t>
            </a:r>
            <a:r>
              <a:rPr lang="en-GB" sz="1300">
                <a:solidFill>
                  <a:schemeClr val="dk1"/>
                </a:solidFill>
              </a:rPr>
              <a:t> As mentioned before, I left the two components (turn and nes) in blank. </a:t>
            </a:r>
            <a:endParaRPr sz="1300">
              <a:solidFill>
                <a:schemeClr val="dk1"/>
              </a:solidFill>
            </a:endParaRPr>
          </a:p>
        </p:txBody>
      </p:sp>
      <p:graphicFrame>
        <p:nvGraphicFramePr>
          <p:cNvPr id="215" name="Google Shape;215;p31"/>
          <p:cNvGraphicFramePr/>
          <p:nvPr/>
        </p:nvGraphicFramePr>
        <p:xfrm>
          <a:off x="133425" y="2701850"/>
          <a:ext cx="3000000" cy="3000000"/>
        </p:xfrm>
        <a:graphic>
          <a:graphicData uri="http://schemas.openxmlformats.org/drawingml/2006/table">
            <a:tbl>
              <a:tblPr>
                <a:noFill/>
                <a:tableStyleId>{19C7B043-CCDC-42FA-850D-DB5884F2B305}</a:tableStyleId>
              </a:tblPr>
              <a:tblGrid>
                <a:gridCol w="583225">
                  <a:extLst>
                    <a:ext uri="{9D8B030D-6E8A-4147-A177-3AD203B41FA5}">
                      <a16:colId xmlns:a16="http://schemas.microsoft.com/office/drawing/2014/main" val="20000"/>
                    </a:ext>
                  </a:extLst>
                </a:gridCol>
                <a:gridCol w="689850">
                  <a:extLst>
                    <a:ext uri="{9D8B030D-6E8A-4147-A177-3AD203B41FA5}">
                      <a16:colId xmlns:a16="http://schemas.microsoft.com/office/drawing/2014/main" val="20001"/>
                    </a:ext>
                  </a:extLst>
                </a:gridCol>
                <a:gridCol w="553850">
                  <a:extLst>
                    <a:ext uri="{9D8B030D-6E8A-4147-A177-3AD203B41FA5}">
                      <a16:colId xmlns:a16="http://schemas.microsoft.com/office/drawing/2014/main" val="20002"/>
                    </a:ext>
                  </a:extLst>
                </a:gridCol>
                <a:gridCol w="544050">
                  <a:extLst>
                    <a:ext uri="{9D8B030D-6E8A-4147-A177-3AD203B41FA5}">
                      <a16:colId xmlns:a16="http://schemas.microsoft.com/office/drawing/2014/main" val="20003"/>
                    </a:ext>
                  </a:extLst>
                </a:gridCol>
                <a:gridCol w="544050">
                  <a:extLst>
                    <a:ext uri="{9D8B030D-6E8A-4147-A177-3AD203B41FA5}">
                      <a16:colId xmlns:a16="http://schemas.microsoft.com/office/drawing/2014/main" val="20004"/>
                    </a:ext>
                  </a:extLst>
                </a:gridCol>
                <a:gridCol w="544050">
                  <a:extLst>
                    <a:ext uri="{9D8B030D-6E8A-4147-A177-3AD203B41FA5}">
                      <a16:colId xmlns:a16="http://schemas.microsoft.com/office/drawing/2014/main" val="20005"/>
                    </a:ext>
                  </a:extLst>
                </a:gridCol>
              </a:tblGrid>
              <a:tr h="426700">
                <a:tc>
                  <a:txBody>
                    <a:bodyPr/>
                    <a:lstStyle/>
                    <a:p>
                      <a:pPr marL="0" lvl="0" indent="0" algn="l" rtl="0">
                        <a:spcBef>
                          <a:spcPts val="0"/>
                        </a:spcBef>
                        <a:spcAft>
                          <a:spcPts val="0"/>
                        </a:spcAft>
                        <a:buNone/>
                      </a:pPr>
                      <a:r>
                        <a:rPr lang="en-GB" sz="900"/>
                        <a:t>Depth</a:t>
                      </a:r>
                      <a:endParaRPr sz="900"/>
                    </a:p>
                  </a:txBody>
                  <a:tcPr marL="91425" marR="91425" marT="91425" marB="91425"/>
                </a:tc>
                <a:tc>
                  <a:txBody>
                    <a:bodyPr/>
                    <a:lstStyle/>
                    <a:p>
                      <a:pPr marL="0" lvl="0" indent="0" algn="l" rtl="0">
                        <a:spcBef>
                          <a:spcPts val="0"/>
                        </a:spcBef>
                        <a:spcAft>
                          <a:spcPts val="0"/>
                        </a:spcAft>
                        <a:buNone/>
                      </a:pPr>
                      <a:r>
                        <a:rPr lang="en-GB" sz="900"/>
                        <a:t>Beta-bray</a:t>
                      </a:r>
                      <a:endParaRPr sz="900"/>
                    </a:p>
                  </a:txBody>
                  <a:tcPr marL="91425" marR="91425" marT="91425" marB="91425"/>
                </a:tc>
                <a:tc>
                  <a:txBody>
                    <a:bodyPr/>
                    <a:lstStyle/>
                    <a:p>
                      <a:pPr marL="0" lvl="0" indent="0" algn="l" rtl="0">
                        <a:spcBef>
                          <a:spcPts val="0"/>
                        </a:spcBef>
                        <a:spcAft>
                          <a:spcPts val="0"/>
                        </a:spcAft>
                        <a:buNone/>
                      </a:pPr>
                      <a:r>
                        <a:rPr lang="en-GB" sz="900"/>
                        <a:t>Turn</a:t>
                      </a:r>
                      <a:endParaRPr sz="900"/>
                    </a:p>
                  </a:txBody>
                  <a:tcPr marL="91425" marR="91425" marT="91425" marB="91425"/>
                </a:tc>
                <a:tc>
                  <a:txBody>
                    <a:bodyPr/>
                    <a:lstStyle/>
                    <a:p>
                      <a:pPr marL="0" lvl="0" indent="0" algn="l" rtl="0">
                        <a:spcBef>
                          <a:spcPts val="0"/>
                        </a:spcBef>
                        <a:spcAft>
                          <a:spcPts val="0"/>
                        </a:spcAft>
                        <a:buNone/>
                      </a:pPr>
                      <a:r>
                        <a:rPr lang="en-GB" sz="900"/>
                        <a:t>Nest</a:t>
                      </a:r>
                      <a:endParaRPr sz="900"/>
                    </a:p>
                  </a:txBody>
                  <a:tcPr marL="91425" marR="91425" marT="91425" marB="91425"/>
                </a:tc>
                <a:tc>
                  <a:txBody>
                    <a:bodyPr/>
                    <a:lstStyle/>
                    <a:p>
                      <a:pPr marL="0" lvl="0" indent="0" algn="l" rtl="0">
                        <a:spcBef>
                          <a:spcPts val="0"/>
                        </a:spcBef>
                        <a:spcAft>
                          <a:spcPts val="0"/>
                        </a:spcAft>
                        <a:buNone/>
                      </a:pPr>
                      <a:r>
                        <a:rPr lang="en-GB" sz="800"/>
                        <a:t>Mantel Stat.</a:t>
                      </a:r>
                      <a:endParaRPr sz="800"/>
                    </a:p>
                  </a:txBody>
                  <a:tcPr marL="91425" marR="91425" marT="91425" marB="91425"/>
                </a:tc>
                <a:tc>
                  <a:txBody>
                    <a:bodyPr/>
                    <a:lstStyle/>
                    <a:p>
                      <a:pPr marL="0" lvl="0" indent="0" algn="l" rtl="0">
                        <a:spcBef>
                          <a:spcPts val="0"/>
                        </a:spcBef>
                        <a:spcAft>
                          <a:spcPts val="0"/>
                        </a:spcAft>
                        <a:buNone/>
                      </a:pPr>
                      <a:r>
                        <a:rPr lang="en-GB" sz="900"/>
                        <a:t>Signif.</a:t>
                      </a:r>
                      <a:endParaRPr sz="900"/>
                    </a:p>
                  </a:txBody>
                  <a:tcPr marL="91425" marR="91425" marT="91425" marB="91425"/>
                </a:tc>
                <a:extLst>
                  <a:ext uri="{0D108BD9-81ED-4DB2-BD59-A6C34878D82A}">
                    <a16:rowId xmlns:a16="http://schemas.microsoft.com/office/drawing/2014/main" val="10000"/>
                  </a:ext>
                </a:extLst>
              </a:tr>
              <a:tr h="320000">
                <a:tc>
                  <a:txBody>
                    <a:bodyPr/>
                    <a:lstStyle/>
                    <a:p>
                      <a:pPr marL="0" lvl="0" indent="0" algn="l" rtl="0">
                        <a:spcBef>
                          <a:spcPts val="0"/>
                        </a:spcBef>
                        <a:spcAft>
                          <a:spcPts val="0"/>
                        </a:spcAft>
                        <a:buNone/>
                      </a:pPr>
                      <a:r>
                        <a:rPr lang="en-GB" sz="900"/>
                        <a:t>6m</a:t>
                      </a:r>
                      <a:endParaRPr sz="900"/>
                    </a:p>
                  </a:txBody>
                  <a:tcPr marL="91425" marR="91425" marT="91425" marB="91425"/>
                </a:tc>
                <a:tc>
                  <a:txBody>
                    <a:bodyPr/>
                    <a:lstStyle/>
                    <a:p>
                      <a:pPr marL="0" lvl="0" indent="0" algn="l" rtl="0">
                        <a:spcBef>
                          <a:spcPts val="0"/>
                        </a:spcBef>
                        <a:spcAft>
                          <a:spcPts val="0"/>
                        </a:spcAft>
                        <a:buNone/>
                      </a:pPr>
                      <a:r>
                        <a:rPr lang="en-GB" sz="800"/>
                        <a:t>0.2892</a:t>
                      </a:r>
                      <a:endParaRPr sz="800"/>
                    </a:p>
                  </a:txBody>
                  <a:tcPr marL="91425" marR="91425" marT="91425" marB="91425"/>
                </a:tc>
                <a:tc>
                  <a:txBody>
                    <a:bodyPr/>
                    <a:lstStyle/>
                    <a:p>
                      <a:pPr marL="0" lvl="0" indent="0" algn="l" rtl="0">
                        <a:spcBef>
                          <a:spcPts val="0"/>
                        </a:spcBef>
                        <a:spcAft>
                          <a:spcPts val="0"/>
                        </a:spcAft>
                        <a:buNone/>
                      </a:pPr>
                      <a:r>
                        <a:rPr lang="en-GB" sz="800"/>
                        <a:t>X</a:t>
                      </a:r>
                      <a:endParaRPr sz="800"/>
                    </a:p>
                  </a:txBody>
                  <a:tcPr marL="91425" marR="91425" marT="91425" marB="91425"/>
                </a:tc>
                <a:tc>
                  <a:txBody>
                    <a:bodyPr/>
                    <a:lstStyle/>
                    <a:p>
                      <a:pPr marL="0" lvl="0" indent="0" algn="l" rtl="0">
                        <a:spcBef>
                          <a:spcPts val="0"/>
                        </a:spcBef>
                        <a:spcAft>
                          <a:spcPts val="0"/>
                        </a:spcAft>
                        <a:buNone/>
                      </a:pPr>
                      <a:r>
                        <a:rPr lang="en-GB" sz="800"/>
                        <a:t>X</a:t>
                      </a:r>
                      <a:endParaRPr sz="800"/>
                    </a:p>
                  </a:txBody>
                  <a:tcPr marL="91425" marR="91425" marT="91425" marB="91425"/>
                </a:tc>
                <a:tc>
                  <a:txBody>
                    <a:bodyPr/>
                    <a:lstStyle/>
                    <a:p>
                      <a:pPr marL="0" lvl="0" indent="0" algn="l" rtl="0">
                        <a:spcBef>
                          <a:spcPts val="0"/>
                        </a:spcBef>
                        <a:spcAft>
                          <a:spcPts val="0"/>
                        </a:spcAft>
                        <a:buNone/>
                      </a:pPr>
                      <a:r>
                        <a:rPr lang="en-GB" sz="800"/>
                        <a:t>0.2859</a:t>
                      </a:r>
                      <a:endParaRPr sz="800"/>
                    </a:p>
                  </a:txBody>
                  <a:tcPr marL="91425" marR="91425" marT="91425" marB="91425"/>
                </a:tc>
                <a:tc>
                  <a:txBody>
                    <a:bodyPr/>
                    <a:lstStyle/>
                    <a:p>
                      <a:pPr marL="0" lvl="0" indent="0" algn="l" rtl="0">
                        <a:spcBef>
                          <a:spcPts val="0"/>
                        </a:spcBef>
                        <a:spcAft>
                          <a:spcPts val="0"/>
                        </a:spcAft>
                        <a:buNone/>
                      </a:pPr>
                      <a:r>
                        <a:rPr lang="en-GB" sz="800"/>
                        <a:t>0.063</a:t>
                      </a:r>
                      <a:endParaRPr sz="800"/>
                    </a:p>
                  </a:txBody>
                  <a:tcPr marL="91425" marR="91425" marT="91425" marB="91425"/>
                </a:tc>
                <a:extLst>
                  <a:ext uri="{0D108BD9-81ED-4DB2-BD59-A6C34878D82A}">
                    <a16:rowId xmlns:a16="http://schemas.microsoft.com/office/drawing/2014/main" val="10001"/>
                  </a:ext>
                </a:extLst>
              </a:tr>
              <a:tr h="322300">
                <a:tc>
                  <a:txBody>
                    <a:bodyPr/>
                    <a:lstStyle/>
                    <a:p>
                      <a:pPr marL="0" lvl="0" indent="0" algn="l" rtl="0">
                        <a:spcBef>
                          <a:spcPts val="0"/>
                        </a:spcBef>
                        <a:spcAft>
                          <a:spcPts val="0"/>
                        </a:spcAft>
                        <a:buNone/>
                      </a:pPr>
                      <a:r>
                        <a:rPr lang="en-GB" sz="900"/>
                        <a:t>20m</a:t>
                      </a:r>
                      <a:endParaRPr sz="900"/>
                    </a:p>
                  </a:txBody>
                  <a:tcPr marL="91425" marR="91425" marT="91425" marB="91425"/>
                </a:tc>
                <a:tc>
                  <a:txBody>
                    <a:bodyPr/>
                    <a:lstStyle/>
                    <a:p>
                      <a:pPr marL="0" lvl="0" indent="0" algn="l" rtl="0">
                        <a:spcBef>
                          <a:spcPts val="0"/>
                        </a:spcBef>
                        <a:spcAft>
                          <a:spcPts val="0"/>
                        </a:spcAft>
                        <a:buNone/>
                      </a:pPr>
                      <a:r>
                        <a:rPr lang="en-GB" sz="800"/>
                        <a:t>0.3269</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t>-0.0891</a:t>
                      </a:r>
                      <a:endParaRPr sz="800"/>
                    </a:p>
                  </a:txBody>
                  <a:tcPr marL="91425" marR="91425" marT="91425" marB="91425"/>
                </a:tc>
                <a:tc>
                  <a:txBody>
                    <a:bodyPr/>
                    <a:lstStyle/>
                    <a:p>
                      <a:pPr marL="0" lvl="0" indent="0" algn="l" rtl="0">
                        <a:spcBef>
                          <a:spcPts val="0"/>
                        </a:spcBef>
                        <a:spcAft>
                          <a:spcPts val="0"/>
                        </a:spcAft>
                        <a:buNone/>
                      </a:pPr>
                      <a:r>
                        <a:rPr lang="en-GB" sz="800"/>
                        <a:t>0.53</a:t>
                      </a:r>
                      <a:endParaRPr sz="800"/>
                    </a:p>
                  </a:txBody>
                  <a:tcPr marL="91425" marR="91425" marT="91425" marB="91425"/>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tc>
                <a:tc>
                  <a:txBody>
                    <a:bodyPr/>
                    <a:lstStyle/>
                    <a:p>
                      <a:pPr marL="0" lvl="0" indent="0" algn="l" rtl="0">
                        <a:spcBef>
                          <a:spcPts val="0"/>
                        </a:spcBef>
                        <a:spcAft>
                          <a:spcPts val="0"/>
                        </a:spcAft>
                        <a:buNone/>
                      </a:pPr>
                      <a:r>
                        <a:rPr lang="en-GB" sz="800"/>
                        <a:t>0.4554</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t>0.2603</a:t>
                      </a:r>
                      <a:endParaRPr sz="800"/>
                    </a:p>
                  </a:txBody>
                  <a:tcPr marL="91425" marR="91425" marT="91425" marB="91425"/>
                </a:tc>
                <a:tc>
                  <a:txBody>
                    <a:bodyPr/>
                    <a:lstStyle/>
                    <a:p>
                      <a:pPr marL="0" lvl="0" indent="0" algn="l" rtl="0">
                        <a:spcBef>
                          <a:spcPts val="0"/>
                        </a:spcBef>
                        <a:spcAft>
                          <a:spcPts val="0"/>
                        </a:spcAft>
                        <a:buNone/>
                      </a:pPr>
                      <a:r>
                        <a:rPr lang="en-GB" sz="800"/>
                        <a:t>0.04</a:t>
                      </a:r>
                      <a:endParaRPr sz="800"/>
                    </a:p>
                  </a:txBody>
                  <a:tcPr marL="91425" marR="91425" marT="91425" marB="91425"/>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tc>
                <a:tc>
                  <a:txBody>
                    <a:bodyPr/>
                    <a:lstStyle/>
                    <a:p>
                      <a:pPr marL="0" lvl="0" indent="0" algn="l" rtl="0">
                        <a:spcBef>
                          <a:spcPts val="0"/>
                        </a:spcBef>
                        <a:spcAft>
                          <a:spcPts val="0"/>
                        </a:spcAft>
                        <a:buNone/>
                      </a:pPr>
                      <a:r>
                        <a:rPr lang="en-GB" sz="800"/>
                        <a:t>0.4399</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t>0.6106</a:t>
                      </a:r>
                      <a:endParaRPr sz="800"/>
                    </a:p>
                  </a:txBody>
                  <a:tcPr marL="91425" marR="91425" marT="91425" marB="91425"/>
                </a:tc>
                <a:tc>
                  <a:txBody>
                    <a:bodyPr/>
                    <a:lstStyle/>
                    <a:p>
                      <a:pPr marL="0" lvl="0" indent="0" algn="l" rtl="0">
                        <a:spcBef>
                          <a:spcPts val="0"/>
                        </a:spcBef>
                        <a:spcAft>
                          <a:spcPts val="0"/>
                        </a:spcAft>
                        <a:buNone/>
                      </a:pPr>
                      <a:r>
                        <a:rPr lang="en-GB" sz="800"/>
                        <a:t>0.005</a:t>
                      </a:r>
                      <a:endParaRPr sz="800"/>
                    </a:p>
                  </a:txBody>
                  <a:tcPr marL="91425" marR="91425" marT="91425" marB="91425"/>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tc>
                <a:tc>
                  <a:txBody>
                    <a:bodyPr/>
                    <a:lstStyle/>
                    <a:p>
                      <a:pPr marL="0" lvl="0" indent="0" algn="l" rtl="0">
                        <a:spcBef>
                          <a:spcPts val="0"/>
                        </a:spcBef>
                        <a:spcAft>
                          <a:spcPts val="0"/>
                        </a:spcAft>
                        <a:buNone/>
                      </a:pPr>
                      <a:r>
                        <a:rPr lang="en-GB" sz="800"/>
                        <a:t>0.5418</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t>0.4054</a:t>
                      </a:r>
                      <a:endParaRPr sz="800"/>
                    </a:p>
                  </a:txBody>
                  <a:tcPr marL="91425" marR="91425" marT="91425" marB="91425"/>
                </a:tc>
                <a:tc>
                  <a:txBody>
                    <a:bodyPr/>
                    <a:lstStyle/>
                    <a:p>
                      <a:pPr marL="0" lvl="0" indent="0" algn="l" rtl="0">
                        <a:spcBef>
                          <a:spcPts val="0"/>
                        </a:spcBef>
                        <a:spcAft>
                          <a:spcPts val="0"/>
                        </a:spcAft>
                        <a:buNone/>
                      </a:pPr>
                      <a:r>
                        <a:rPr lang="en-GB" sz="800"/>
                        <a:t>0.038</a:t>
                      </a:r>
                      <a:endParaRPr sz="800"/>
                    </a:p>
                  </a:txBody>
                  <a:tcPr marL="91425" marR="91425" marT="91425" marB="91425"/>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tc>
                <a:tc>
                  <a:txBody>
                    <a:bodyPr/>
                    <a:lstStyle/>
                    <a:p>
                      <a:pPr marL="0" lvl="0" indent="0" algn="l" rtl="0">
                        <a:spcBef>
                          <a:spcPts val="0"/>
                        </a:spcBef>
                        <a:spcAft>
                          <a:spcPts val="0"/>
                        </a:spcAft>
                        <a:buNone/>
                      </a:pPr>
                      <a:r>
                        <a:rPr lang="en-GB" sz="800"/>
                        <a:t>0.6869</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en-GB" sz="800"/>
                        <a:t>0.1075</a:t>
                      </a:r>
                      <a:endParaRPr sz="800"/>
                    </a:p>
                  </a:txBody>
                  <a:tcPr marL="91425" marR="91425" marT="91425" marB="91425"/>
                </a:tc>
                <a:tc>
                  <a:txBody>
                    <a:bodyPr/>
                    <a:lstStyle/>
                    <a:p>
                      <a:pPr marL="0" lvl="0" indent="0" algn="l" rtl="0">
                        <a:spcBef>
                          <a:spcPts val="0"/>
                        </a:spcBef>
                        <a:spcAft>
                          <a:spcPts val="0"/>
                        </a:spcAft>
                        <a:buNone/>
                      </a:pPr>
                      <a:r>
                        <a:rPr lang="en-GB" sz="800"/>
                        <a:t>0.215</a:t>
                      </a:r>
                      <a:endParaRPr sz="800"/>
                    </a:p>
                  </a:txBody>
                  <a:tcPr marL="91425" marR="91425" marT="91425" marB="91425"/>
                </a:tc>
                <a:extLst>
                  <a:ext uri="{0D108BD9-81ED-4DB2-BD59-A6C34878D82A}">
                    <a16:rowId xmlns:a16="http://schemas.microsoft.com/office/drawing/2014/main" val="10006"/>
                  </a:ext>
                </a:extLst>
              </a:tr>
            </a:tbl>
          </a:graphicData>
        </a:graphic>
      </p:graphicFrame>
      <p:pic>
        <p:nvPicPr>
          <p:cNvPr id="216" name="Google Shape;216;p31"/>
          <p:cNvPicPr preferRelativeResize="0"/>
          <p:nvPr/>
        </p:nvPicPr>
        <p:blipFill>
          <a:blip r:embed="rId3">
            <a:alphaModFix/>
          </a:blip>
          <a:stretch>
            <a:fillRect/>
          </a:stretch>
        </p:blipFill>
        <p:spPr>
          <a:xfrm>
            <a:off x="459375" y="535000"/>
            <a:ext cx="2799600" cy="12677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(4 paragraphs)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Diversity of mesophotic coral ecosystems. Still very unknown but from little we know there’s a lot of diversity</a:t>
            </a:r>
            <a:endParaRPr sz="12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Patterns of diversity. Importance in management. </a:t>
            </a:r>
            <a:r>
              <a:rPr lang="en-GB" sz="1200">
                <a:solidFill>
                  <a:srgbClr val="202124"/>
                </a:solidFill>
                <a:highlight>
                  <a:schemeClr val="lt1"/>
                </a:highlight>
              </a:rPr>
              <a:t>Explain very shortly the indexes as we do not want to lose audience - especially beta-diversity.</a:t>
            </a:r>
            <a:endParaRPr sz="1200">
              <a:solidFill>
                <a:srgbClr val="202124"/>
              </a:solidFill>
              <a:highlight>
                <a:schemeClr val="lt1"/>
              </a:highlight>
            </a:endParaRPr>
          </a:p>
          <a:p>
            <a:pPr marL="457200" lvl="0" indent="0" algn="l" rtl="0">
              <a:spcBef>
                <a:spcPts val="0"/>
              </a:spcBef>
              <a:spcAft>
                <a:spcPts val="0"/>
              </a:spcAft>
              <a:buNone/>
            </a:pPr>
            <a:endParaRPr sz="1200">
              <a:solidFill>
                <a:srgbClr val="202124"/>
              </a:solidFill>
              <a:highlight>
                <a:schemeClr val="lt1"/>
              </a:highlight>
            </a:endParaRPr>
          </a:p>
          <a:p>
            <a:pPr marL="457200" lvl="0" indent="-304800" algn="l" rtl="0">
              <a:spcBef>
                <a:spcPts val="0"/>
              </a:spcBef>
              <a:spcAft>
                <a:spcPts val="0"/>
              </a:spcAft>
              <a:buClr>
                <a:srgbClr val="202124"/>
              </a:buClr>
              <a:buSzPts val="1200"/>
              <a:buChar char="-"/>
            </a:pPr>
            <a:r>
              <a:rPr lang="en-GB" sz="1200">
                <a:solidFill>
                  <a:srgbClr val="202124"/>
                </a:solidFill>
                <a:highlight>
                  <a:schemeClr val="lt1"/>
                </a:highlight>
              </a:rPr>
              <a:t>Patterns of diversity in the ocean, in coral reefs. Little known in vertical depth in MCEs</a:t>
            </a:r>
            <a:endParaRPr sz="1200">
              <a:solidFill>
                <a:srgbClr val="202124"/>
              </a:solidFill>
              <a:highlight>
                <a:schemeClr val="lt1"/>
              </a:highlight>
            </a:endParaRPr>
          </a:p>
          <a:p>
            <a:pPr marL="457200" lvl="0" indent="0" algn="l" rtl="0">
              <a:spcBef>
                <a:spcPts val="0"/>
              </a:spcBef>
              <a:spcAft>
                <a:spcPts val="0"/>
              </a:spcAft>
              <a:buNone/>
            </a:pPr>
            <a:endParaRPr sz="1200">
              <a:solidFill>
                <a:srgbClr val="202124"/>
              </a:solidFill>
              <a:highlight>
                <a:schemeClr val="lt1"/>
              </a:highlight>
            </a:endParaRPr>
          </a:p>
          <a:p>
            <a:pPr marL="457200" lvl="0" indent="-304800" algn="l" rtl="0">
              <a:spcBef>
                <a:spcPts val="0"/>
              </a:spcBef>
              <a:spcAft>
                <a:spcPts val="0"/>
              </a:spcAft>
              <a:buClr>
                <a:srgbClr val="202124"/>
              </a:buClr>
              <a:buSzPts val="1200"/>
              <a:buChar char="-"/>
            </a:pPr>
            <a:r>
              <a:rPr lang="en-GB" sz="1200">
                <a:solidFill>
                  <a:srgbClr val="202124"/>
                </a:solidFill>
                <a:highlight>
                  <a:schemeClr val="lt1"/>
                </a:highlight>
              </a:rPr>
              <a:t>Aims of the study</a:t>
            </a:r>
            <a:endParaRPr sz="1200">
              <a:solidFill>
                <a:srgbClr val="202124"/>
              </a:solidFill>
              <a:highlight>
                <a:schemeClr val="lt1"/>
              </a:highlight>
            </a:endParaRPr>
          </a:p>
          <a:p>
            <a:pPr marL="914400" lvl="1" indent="-304800" algn="just" rtl="0">
              <a:lnSpc>
                <a:spcPct val="150000"/>
              </a:lnSpc>
              <a:spcBef>
                <a:spcPts val="0"/>
              </a:spcBef>
              <a:spcAft>
                <a:spcPts val="0"/>
              </a:spcAft>
              <a:buClr>
                <a:srgbClr val="202124"/>
              </a:buClr>
              <a:buSzPts val="1200"/>
              <a:buChar char="-"/>
            </a:pPr>
            <a:r>
              <a:rPr lang="en-GB" sz="1200">
                <a:solidFill>
                  <a:srgbClr val="202124"/>
                </a:solidFill>
                <a:highlight>
                  <a:srgbClr val="FFFFFF"/>
                </a:highlight>
              </a:rPr>
              <a:t>(1) presenting the vertical profiles of coral cover and generic richness with depth</a:t>
            </a:r>
            <a:endParaRPr sz="1200">
              <a:solidFill>
                <a:srgbClr val="202124"/>
              </a:solidFill>
              <a:highlight>
                <a:srgbClr val="FFFFFF"/>
              </a:highlight>
            </a:endParaRPr>
          </a:p>
          <a:p>
            <a:pPr marL="914400" lvl="1" indent="-304800" algn="just" rtl="0">
              <a:lnSpc>
                <a:spcPct val="150000"/>
              </a:lnSpc>
              <a:spcBef>
                <a:spcPts val="0"/>
              </a:spcBef>
              <a:spcAft>
                <a:spcPts val="0"/>
              </a:spcAft>
              <a:buClr>
                <a:srgbClr val="202124"/>
              </a:buClr>
              <a:buSzPts val="1200"/>
              <a:buChar char="-"/>
            </a:pPr>
            <a:r>
              <a:rPr lang="en-GB" sz="1200">
                <a:solidFill>
                  <a:srgbClr val="202124"/>
                </a:solidFill>
                <a:highlight>
                  <a:srgbClr val="FFFFFF"/>
                </a:highlight>
              </a:rPr>
              <a:t>(2) assessing the coral diversity with increasing depth. </a:t>
            </a:r>
            <a:endParaRPr sz="1200">
              <a:solidFill>
                <a:srgbClr val="202124"/>
              </a:solidFill>
              <a:highlight>
                <a:srgbClr val="FFFFFF"/>
              </a:highlight>
            </a:endParaRPr>
          </a:p>
          <a:p>
            <a:pPr marL="914400" lvl="1" indent="-304800" algn="just" rtl="0">
              <a:lnSpc>
                <a:spcPct val="150000"/>
              </a:lnSpc>
              <a:spcBef>
                <a:spcPts val="0"/>
              </a:spcBef>
              <a:spcAft>
                <a:spcPts val="0"/>
              </a:spcAft>
              <a:buClr>
                <a:srgbClr val="202124"/>
              </a:buClr>
              <a:buSzPts val="1200"/>
              <a:buChar char="-"/>
            </a:pPr>
            <a:r>
              <a:rPr lang="en-GB" sz="1200">
                <a:solidFill>
                  <a:srgbClr val="202124"/>
                </a:solidFill>
                <a:highlight>
                  <a:srgbClr val="FFFFFF"/>
                </a:highlight>
              </a:rPr>
              <a:t>(3) uncovering/predicting the beta-diversity patterns of mesophotic coral ecosystems with depth</a:t>
            </a:r>
            <a:endParaRPr sz="12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chemeClr val="lt1"/>
              </a:highlight>
            </a:endParaRPr>
          </a:p>
          <a:p>
            <a:pPr marL="457200" lvl="0" indent="0" algn="l" rtl="0">
              <a:spcBef>
                <a:spcPts val="0"/>
              </a:spcBef>
              <a:spcAft>
                <a:spcPts val="0"/>
              </a:spcAft>
              <a:buNone/>
            </a:pPr>
            <a:endParaRPr sz="1200" strike="sngStrike">
              <a:solidFill>
                <a:srgbClr val="202124"/>
              </a:solidFill>
              <a:highlight>
                <a:srgbClr val="FFFFFF"/>
              </a:highlight>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2"/>
          <p:cNvSpPr txBox="1"/>
          <p:nvPr/>
        </p:nvSpPr>
        <p:spPr>
          <a:xfrm>
            <a:off x="473075" y="451525"/>
            <a:ext cx="3789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a:p>
        </p:txBody>
      </p:sp>
      <p:sp>
        <p:nvSpPr>
          <p:cNvPr id="222" name="Google Shape;222;p32"/>
          <p:cNvSpPr txBox="1"/>
          <p:nvPr/>
        </p:nvSpPr>
        <p:spPr>
          <a:xfrm>
            <a:off x="4462375" y="89200"/>
            <a:ext cx="4639500" cy="398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Visualization: the mean of beta.bray diversity increases with increasing depth very clear. Boxplots represent the entire beta diversity distance object generated with beta.pair</a:t>
            </a:r>
            <a:endParaRPr sz="1300">
              <a:solidFill>
                <a:schemeClr val="dk1"/>
              </a:solidFill>
            </a:endParaRPr>
          </a:p>
          <a:p>
            <a:pPr marL="0" lvl="0" indent="0" algn="l" rtl="0">
              <a:spcBef>
                <a:spcPts val="0"/>
              </a:spcBef>
              <a:spcAft>
                <a:spcPts val="0"/>
              </a:spcAft>
              <a:buNone/>
            </a:pPr>
            <a:r>
              <a:rPr lang="en-GB" sz="1300">
                <a:solidFill>
                  <a:schemeClr val="dk1"/>
                </a:solidFill>
              </a:rPr>
              <a:t>Statistical tests: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What? If beta diversity increases with depth</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Why? Because this is what we want to test according to visual interpretation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How? Doing a linear model regression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Interpretation: the linear model shows that beta.diversity is significantly increasing with increasing depth. Our model explains 95% of the data Our model allows us to predict this increase of beta.diversity with depth with the formula: </a:t>
            </a:r>
            <a:endParaRPr sz="1300">
              <a:solidFill>
                <a:schemeClr val="dk1"/>
              </a:solidFill>
            </a:endParaRPr>
          </a:p>
          <a:p>
            <a:pPr marL="0" lvl="0" indent="457200" algn="l" rtl="0">
              <a:spcBef>
                <a:spcPts val="0"/>
              </a:spcBef>
              <a:spcAft>
                <a:spcPts val="0"/>
              </a:spcAft>
              <a:buNone/>
            </a:pPr>
            <a:r>
              <a:rPr lang="en-GB" sz="1300" b="1">
                <a:solidFill>
                  <a:schemeClr val="dk1"/>
                </a:solidFill>
              </a:rPr>
              <a:t>beta.div =0.0032(Depth) +0.272 </a:t>
            </a:r>
            <a:endParaRPr sz="1300" b="1">
              <a:solidFill>
                <a:schemeClr val="dk1"/>
              </a:solidFill>
            </a:endParaRPr>
          </a:p>
          <a:p>
            <a:pPr marL="457200" lvl="0" indent="0" algn="l" rtl="0">
              <a:spcBef>
                <a:spcPts val="0"/>
              </a:spcBef>
              <a:spcAft>
                <a:spcPts val="0"/>
              </a:spcAft>
              <a:buNone/>
            </a:pP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Opinion: However, I am not sure how redundant this is with betadisper where we already show the variance according to the depth. I wanted to do a proper test with depth. </a:t>
            </a:r>
            <a:endParaRPr>
              <a:solidFill>
                <a:schemeClr val="dk1"/>
              </a:solidFill>
            </a:endParaRPr>
          </a:p>
        </p:txBody>
      </p:sp>
      <p:sp>
        <p:nvSpPr>
          <p:cNvPr id="223" name="Google Shape;223;p32"/>
          <p:cNvSpPr txBox="1"/>
          <p:nvPr/>
        </p:nvSpPr>
        <p:spPr>
          <a:xfrm>
            <a:off x="95100" y="4558500"/>
            <a:ext cx="2416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Boxplot of beta.pair distance matrix per separate depths</a:t>
            </a:r>
            <a:endParaRPr sz="1300">
              <a:solidFill>
                <a:schemeClr val="dk1"/>
              </a:solidFill>
            </a:endParaRPr>
          </a:p>
        </p:txBody>
      </p:sp>
      <p:sp>
        <p:nvSpPr>
          <p:cNvPr id="224" name="Google Shape;224;p32"/>
          <p:cNvSpPr txBox="1"/>
          <p:nvPr/>
        </p:nvSpPr>
        <p:spPr>
          <a:xfrm>
            <a:off x="2045575" y="1772750"/>
            <a:ext cx="24168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The mean of beta.pair “Beta.bray” per separate depths increases with increasing depth following this equation </a:t>
            </a:r>
            <a:endParaRPr sz="1300">
              <a:solidFill>
                <a:schemeClr val="dk1"/>
              </a:solidFill>
            </a:endParaRPr>
          </a:p>
          <a:p>
            <a:pPr marL="0" lvl="0" indent="0" algn="l" rtl="0">
              <a:spcBef>
                <a:spcPts val="0"/>
              </a:spcBef>
              <a:spcAft>
                <a:spcPts val="0"/>
              </a:spcAft>
              <a:buNone/>
            </a:pPr>
            <a:r>
              <a:rPr lang="en-GB" sz="1300" b="1">
                <a:solidFill>
                  <a:schemeClr val="dk1"/>
                </a:solidFill>
              </a:rPr>
              <a:t>beta.div =0.0032(Depth) +0.272 </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GB" sz="1300">
                <a:solidFill>
                  <a:schemeClr val="dk1"/>
                </a:solidFill>
              </a:rPr>
              <a:t>It is signifcant p-value &lt;0.005</a:t>
            </a:r>
            <a:endParaRPr sz="1300">
              <a:solidFill>
                <a:schemeClr val="dk1"/>
              </a:solidFill>
            </a:endParaRPr>
          </a:p>
          <a:p>
            <a:pPr marL="0" lvl="0" indent="0" algn="l" rtl="0">
              <a:spcBef>
                <a:spcPts val="0"/>
              </a:spcBef>
              <a:spcAft>
                <a:spcPts val="0"/>
              </a:spcAft>
              <a:buNone/>
            </a:pPr>
            <a:r>
              <a:rPr lang="en-GB" sz="1300">
                <a:solidFill>
                  <a:schemeClr val="dk1"/>
                </a:solidFill>
              </a:rPr>
              <a:t>R2 = 0.95</a:t>
            </a:r>
            <a:endParaRPr sz="1300">
              <a:solidFill>
                <a:schemeClr val="dk1"/>
              </a:solidFill>
            </a:endParaRPr>
          </a:p>
        </p:txBody>
      </p:sp>
      <p:pic>
        <p:nvPicPr>
          <p:cNvPr id="225" name="Google Shape;225;p32"/>
          <p:cNvPicPr preferRelativeResize="0"/>
          <p:nvPr/>
        </p:nvPicPr>
        <p:blipFill>
          <a:blip r:embed="rId3">
            <a:alphaModFix/>
          </a:blip>
          <a:stretch>
            <a:fillRect/>
          </a:stretch>
        </p:blipFill>
        <p:spPr>
          <a:xfrm>
            <a:off x="152400" y="988825"/>
            <a:ext cx="1822213" cy="3410025"/>
          </a:xfrm>
          <a:prstGeom prst="rect">
            <a:avLst/>
          </a:prstGeom>
          <a:noFill/>
          <a:ln>
            <a:noFill/>
          </a:ln>
        </p:spPr>
      </p:pic>
      <p:sp>
        <p:nvSpPr>
          <p:cNvPr id="226" name="Google Shape;226;p32"/>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Occupancy (Frequency)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33"/>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Abundance (Coral Cover) </a:t>
            </a:r>
            <a:endParaRPr b="1"/>
          </a:p>
        </p:txBody>
      </p:sp>
      <p:pic>
        <p:nvPicPr>
          <p:cNvPr id="232" name="Google Shape;232;p33"/>
          <p:cNvPicPr preferRelativeResize="0"/>
          <p:nvPr/>
        </p:nvPicPr>
        <p:blipFill>
          <a:blip r:embed="rId3">
            <a:alphaModFix/>
          </a:blip>
          <a:stretch>
            <a:fillRect/>
          </a:stretch>
        </p:blipFill>
        <p:spPr>
          <a:xfrm>
            <a:off x="152400" y="267600"/>
            <a:ext cx="4538191" cy="4494901"/>
          </a:xfrm>
          <a:prstGeom prst="rect">
            <a:avLst/>
          </a:prstGeom>
          <a:noFill/>
          <a:ln>
            <a:noFill/>
          </a:ln>
        </p:spPr>
      </p:pic>
      <p:sp>
        <p:nvSpPr>
          <p:cNvPr id="233" name="Google Shape;233;p33"/>
          <p:cNvSpPr txBox="1"/>
          <p:nvPr/>
        </p:nvSpPr>
        <p:spPr>
          <a:xfrm>
            <a:off x="4813425" y="53300"/>
            <a:ext cx="4324800" cy="363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Visualization: The coral cover of coral diversity is well clustered with depth. Beta-diversity (size of polygon) increases with depth. Even more than with PA or Frequency. While shallow coral diversity is very homogeneous, deep corals more diverse. Each site looks unique.</a:t>
            </a:r>
            <a:endParaRPr>
              <a:solidFill>
                <a:schemeClr val="dk1"/>
              </a:solidFill>
            </a:endParaRPr>
          </a:p>
          <a:p>
            <a:pPr marL="0" lvl="0" indent="0" algn="l" rtl="0">
              <a:spcBef>
                <a:spcPts val="0"/>
              </a:spcBef>
              <a:spcAft>
                <a:spcPts val="0"/>
              </a:spcAft>
              <a:buNone/>
            </a:pPr>
            <a:r>
              <a:rPr lang="en-GB">
                <a:solidFill>
                  <a:schemeClr val="dk1"/>
                </a:solidFill>
              </a:rPr>
              <a:t>Statistical tests:</a:t>
            </a:r>
            <a:endParaRPr>
              <a:solidFill>
                <a:srgbClr val="FF0000"/>
              </a:solidFill>
            </a:endParaRPr>
          </a:p>
          <a:p>
            <a:pPr marL="457200" lvl="0" indent="-317500" algn="l" rtl="0">
              <a:spcBef>
                <a:spcPts val="0"/>
              </a:spcBef>
              <a:spcAft>
                <a:spcPts val="0"/>
              </a:spcAft>
              <a:buClr>
                <a:schemeClr val="dk1"/>
              </a:buClr>
              <a:buSzPts val="1400"/>
              <a:buChar char="-"/>
            </a:pPr>
            <a:r>
              <a:rPr lang="en-GB">
                <a:solidFill>
                  <a:schemeClr val="dk1"/>
                </a:solidFill>
              </a:rPr>
              <a:t>What? (1) Is variance and homocedasticity really bigger with depth ? (2) Is beta-diversity really higher in depth ? (3) is beta-diversity correlated with distance at different depths?</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Why? Because understanding beta-diversity patterns with depth has important implications in conservation</a:t>
            </a:r>
            <a:endParaRPr>
              <a:solidFill>
                <a:schemeClr val="dk1"/>
              </a:solidFill>
            </a:endParaRPr>
          </a:p>
          <a:p>
            <a:pPr marL="457200" lvl="0" indent="0" algn="l" rtl="0">
              <a:spcBef>
                <a:spcPts val="0"/>
              </a:spcBef>
              <a:spcAft>
                <a:spcPts val="0"/>
              </a:spcAft>
              <a:buNone/>
            </a:pPr>
            <a:r>
              <a:rPr lang="en-GB">
                <a:solidFill>
                  <a:schemeClr val="dk1"/>
                </a:solidFill>
              </a:rPr>
              <a:t>Check next slide</a:t>
            </a:r>
            <a:endParaRPr>
              <a:solidFill>
                <a:schemeClr val="dk1"/>
              </a:solidFill>
            </a:endParaRPr>
          </a:p>
          <a:p>
            <a:pPr marL="914400" lvl="0" indent="0" algn="l" rtl="0">
              <a:spcBef>
                <a:spcPts val="0"/>
              </a:spcBef>
              <a:spcAft>
                <a:spcPts val="0"/>
              </a:spcAft>
              <a:buNone/>
            </a:pP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7"/>
        <p:cNvGrpSpPr/>
        <p:nvPr/>
      </p:nvGrpSpPr>
      <p:grpSpPr>
        <a:xfrm>
          <a:off x="0" y="0"/>
          <a:ext cx="0" cy="0"/>
          <a:chOff x="0" y="0"/>
          <a:chExt cx="0" cy="0"/>
        </a:xfrm>
      </p:grpSpPr>
      <p:sp>
        <p:nvSpPr>
          <p:cNvPr id="238" name="Google Shape;238;p34"/>
          <p:cNvSpPr txBox="1"/>
          <p:nvPr/>
        </p:nvSpPr>
        <p:spPr>
          <a:xfrm>
            <a:off x="419675" y="259875"/>
            <a:ext cx="4271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(1) Distance to median from betadisper</a:t>
            </a:r>
            <a:endParaRPr sz="1300">
              <a:solidFill>
                <a:schemeClr val="dk1"/>
              </a:solidFill>
            </a:endParaRPr>
          </a:p>
        </p:txBody>
      </p:sp>
      <p:sp>
        <p:nvSpPr>
          <p:cNvPr id="239" name="Google Shape;239;p34"/>
          <p:cNvSpPr txBox="1"/>
          <p:nvPr/>
        </p:nvSpPr>
        <p:spPr>
          <a:xfrm>
            <a:off x="513025" y="1783550"/>
            <a:ext cx="3789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sz="1300">
              <a:solidFill>
                <a:schemeClr val="dk1"/>
              </a:solidFill>
            </a:endParaRPr>
          </a:p>
          <a:p>
            <a:pPr marL="0" lvl="0" indent="0" algn="l" rtl="0">
              <a:spcBef>
                <a:spcPts val="0"/>
              </a:spcBef>
              <a:spcAft>
                <a:spcPts val="0"/>
              </a:spcAft>
              <a:buNone/>
            </a:pPr>
            <a:r>
              <a:rPr lang="en-GB" sz="1300">
                <a:solidFill>
                  <a:schemeClr val="dk1"/>
                </a:solidFill>
              </a:rPr>
              <a:t>(3) Mantel-tests of beta-jac with geographical distance </a:t>
            </a:r>
            <a:endParaRPr/>
          </a:p>
        </p:txBody>
      </p:sp>
      <p:sp>
        <p:nvSpPr>
          <p:cNvPr id="240" name="Google Shape;240;p34"/>
          <p:cNvSpPr txBox="1"/>
          <p:nvPr/>
        </p:nvSpPr>
        <p:spPr>
          <a:xfrm>
            <a:off x="4640825" y="89200"/>
            <a:ext cx="4461000" cy="498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Char char="-"/>
            </a:pPr>
            <a:r>
              <a:rPr lang="en-GB" sz="1300">
                <a:solidFill>
                  <a:schemeClr val="dk1"/>
                </a:solidFill>
              </a:rPr>
              <a:t>How? (1) From Coral cover matrix, using the beta-diver from “beta.bray” and doing “betadisper” will allow me to see the variance with distance to median per depth. “Anova” of  betadisper, check if really depth is significantly contributing to increase variance, and permutest pair-wise comparisons between depths. (Check comments for output)</a:t>
            </a:r>
            <a:endParaRPr sz="1300">
              <a:solidFill>
                <a:schemeClr val="dk1"/>
              </a:solidFill>
            </a:endParaRPr>
          </a:p>
          <a:p>
            <a:pPr marL="457200" lvl="0" indent="0" algn="l" rtl="0">
              <a:spcBef>
                <a:spcPts val="0"/>
              </a:spcBef>
              <a:spcAft>
                <a:spcPts val="0"/>
              </a:spcAft>
              <a:buNone/>
            </a:pPr>
            <a:r>
              <a:rPr lang="en-GB" sz="1300">
                <a:solidFill>
                  <a:schemeClr val="dk1"/>
                </a:solidFill>
              </a:rPr>
              <a:t>(2) using “beta.pair” at each different depth with “bray” family I can see beta-diversity and its components “beta.pair(Depth_X_Beta, index.family = "bray")” (3) using “mantel” correlation of beta-bray pair-wise distance of separate depths with geographical distance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b="1">
                <a:solidFill>
                  <a:schemeClr val="dk1"/>
                </a:solidFill>
              </a:rPr>
              <a:t>Interpretation: (</a:t>
            </a:r>
            <a:r>
              <a:rPr lang="en-GB" sz="1300">
                <a:solidFill>
                  <a:schemeClr val="dk1"/>
                </a:solidFill>
              </a:rPr>
              <a:t>1) distance to median increases with increasing depth  (2) Beta-diversity increases with depth and is higher than for the other databases. (3) There are strong correlations of beta-diversity with geographical distance in the surface, and weak correlations in the zone of 60-90m</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b="1">
                <a:solidFill>
                  <a:schemeClr val="dk1"/>
                </a:solidFill>
              </a:rPr>
              <a:t>Opinion: </a:t>
            </a:r>
            <a:r>
              <a:rPr lang="en-GB" sz="1300">
                <a:solidFill>
                  <a:schemeClr val="dk1"/>
                </a:solidFill>
              </a:rPr>
              <a:t>To avoid tables, I made an extra figure to see the regresion between beta.div and increasing depth</a:t>
            </a:r>
            <a:endParaRPr sz="1300">
              <a:solidFill>
                <a:schemeClr val="dk1"/>
              </a:solidFill>
            </a:endParaRPr>
          </a:p>
          <a:p>
            <a:pPr marL="914400" lvl="0" indent="0" algn="l" rtl="0">
              <a:spcBef>
                <a:spcPts val="0"/>
              </a:spcBef>
              <a:spcAft>
                <a:spcPts val="0"/>
              </a:spcAft>
              <a:buNone/>
            </a:pPr>
            <a:endParaRPr sz="1300">
              <a:solidFill>
                <a:schemeClr val="dk1"/>
              </a:solidFill>
            </a:endParaRPr>
          </a:p>
        </p:txBody>
      </p:sp>
      <p:graphicFrame>
        <p:nvGraphicFramePr>
          <p:cNvPr id="241" name="Google Shape;241;p34"/>
          <p:cNvGraphicFramePr/>
          <p:nvPr/>
        </p:nvGraphicFramePr>
        <p:xfrm>
          <a:off x="133425" y="2473250"/>
          <a:ext cx="3000000" cy="3000000"/>
        </p:xfrm>
        <a:graphic>
          <a:graphicData uri="http://schemas.openxmlformats.org/drawingml/2006/table">
            <a:tbl>
              <a:tblPr>
                <a:noFill/>
                <a:tableStyleId>{19C7B043-CCDC-42FA-850D-DB5884F2B305}</a:tableStyleId>
              </a:tblPr>
              <a:tblGrid>
                <a:gridCol w="576425">
                  <a:extLst>
                    <a:ext uri="{9D8B030D-6E8A-4147-A177-3AD203B41FA5}">
                      <a16:colId xmlns:a16="http://schemas.microsoft.com/office/drawing/2014/main" val="20000"/>
                    </a:ext>
                  </a:extLst>
                </a:gridCol>
                <a:gridCol w="710250">
                  <a:extLst>
                    <a:ext uri="{9D8B030D-6E8A-4147-A177-3AD203B41FA5}">
                      <a16:colId xmlns:a16="http://schemas.microsoft.com/office/drawing/2014/main" val="20001"/>
                    </a:ext>
                  </a:extLst>
                </a:gridCol>
                <a:gridCol w="490125">
                  <a:extLst>
                    <a:ext uri="{9D8B030D-6E8A-4147-A177-3AD203B41FA5}">
                      <a16:colId xmlns:a16="http://schemas.microsoft.com/office/drawing/2014/main" val="20002"/>
                    </a:ext>
                  </a:extLst>
                </a:gridCol>
                <a:gridCol w="529125">
                  <a:extLst>
                    <a:ext uri="{9D8B030D-6E8A-4147-A177-3AD203B41FA5}">
                      <a16:colId xmlns:a16="http://schemas.microsoft.com/office/drawing/2014/main" val="20003"/>
                    </a:ext>
                  </a:extLst>
                </a:gridCol>
                <a:gridCol w="529125">
                  <a:extLst>
                    <a:ext uri="{9D8B030D-6E8A-4147-A177-3AD203B41FA5}">
                      <a16:colId xmlns:a16="http://schemas.microsoft.com/office/drawing/2014/main" val="20004"/>
                    </a:ext>
                  </a:extLst>
                </a:gridCol>
                <a:gridCol w="586050">
                  <a:extLst>
                    <a:ext uri="{9D8B030D-6E8A-4147-A177-3AD203B41FA5}">
                      <a16:colId xmlns:a16="http://schemas.microsoft.com/office/drawing/2014/main" val="20005"/>
                    </a:ext>
                  </a:extLst>
                </a:gridCol>
              </a:tblGrid>
              <a:tr h="426700">
                <a:tc>
                  <a:txBody>
                    <a:bodyPr/>
                    <a:lstStyle/>
                    <a:p>
                      <a:pPr marL="0" lvl="0" indent="0" algn="l" rtl="0">
                        <a:spcBef>
                          <a:spcPts val="0"/>
                        </a:spcBef>
                        <a:spcAft>
                          <a:spcPts val="0"/>
                        </a:spcAft>
                        <a:buNone/>
                      </a:pPr>
                      <a:r>
                        <a:rPr lang="en-GB" sz="900"/>
                        <a:t>Depth</a:t>
                      </a:r>
                      <a:endParaRPr sz="900"/>
                    </a:p>
                  </a:txBody>
                  <a:tcPr marL="91425" marR="91425" marT="91425" marB="91425"/>
                </a:tc>
                <a:tc>
                  <a:txBody>
                    <a:bodyPr/>
                    <a:lstStyle/>
                    <a:p>
                      <a:pPr marL="0" lvl="0" indent="0" algn="l" rtl="0">
                        <a:spcBef>
                          <a:spcPts val="0"/>
                        </a:spcBef>
                        <a:spcAft>
                          <a:spcPts val="0"/>
                        </a:spcAft>
                        <a:buNone/>
                      </a:pPr>
                      <a:r>
                        <a:rPr lang="en-GB" sz="900"/>
                        <a:t>Beta-bray</a:t>
                      </a:r>
                      <a:endParaRPr sz="9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Turn</a:t>
                      </a:r>
                      <a:endParaRPr sz="9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Nest</a:t>
                      </a:r>
                      <a:endParaRPr sz="9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Mantel Stat.</a:t>
                      </a:r>
                      <a:endParaRPr sz="8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900"/>
                        <a:t>Signif.</a:t>
                      </a:r>
                      <a:endParaRPr sz="9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6700">
                <a:tc>
                  <a:txBody>
                    <a:bodyPr/>
                    <a:lstStyle/>
                    <a:p>
                      <a:pPr marL="0" lvl="0" indent="0" algn="l" rtl="0">
                        <a:spcBef>
                          <a:spcPts val="0"/>
                        </a:spcBef>
                        <a:spcAft>
                          <a:spcPts val="0"/>
                        </a:spcAft>
                        <a:buNone/>
                      </a:pPr>
                      <a:r>
                        <a:rPr lang="en-GB" sz="900"/>
                        <a:t>6m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0.4485</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0.6224</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9.9e-05</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GB" sz="900"/>
                        <a:t>20m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0.5844</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0.078</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0.198</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6275">
                <a:tc>
                  <a:txBody>
                    <a:bodyPr/>
                    <a:lstStyle/>
                    <a:p>
                      <a:pPr marL="0" lvl="0" indent="0" algn="l" rtl="0">
                        <a:spcBef>
                          <a:spcPts val="0"/>
                        </a:spcBef>
                        <a:spcAft>
                          <a:spcPts val="0"/>
                        </a:spcAft>
                        <a:buNone/>
                      </a:pPr>
                      <a:r>
                        <a:rPr lang="en-GB" sz="900"/>
                        <a:t>40m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0.7091</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0.1447</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0.124</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6275">
                <a:tc>
                  <a:txBody>
                    <a:bodyPr/>
                    <a:lstStyle/>
                    <a:p>
                      <a:pPr marL="0" lvl="0" indent="0" algn="l" rtl="0">
                        <a:spcBef>
                          <a:spcPts val="0"/>
                        </a:spcBef>
                        <a:spcAft>
                          <a:spcPts val="0"/>
                        </a:spcAft>
                        <a:buNone/>
                      </a:pPr>
                      <a:r>
                        <a:rPr lang="en-GB" sz="900"/>
                        <a:t>60m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0.7276</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0.3343</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0.006</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6275">
                <a:tc>
                  <a:txBody>
                    <a:bodyPr/>
                    <a:lstStyle/>
                    <a:p>
                      <a:pPr marL="0" lvl="0" indent="0" algn="l" rtl="0">
                        <a:spcBef>
                          <a:spcPts val="0"/>
                        </a:spcBef>
                        <a:spcAft>
                          <a:spcPts val="0"/>
                        </a:spcAft>
                        <a:buNone/>
                      </a:pPr>
                      <a:r>
                        <a:rPr lang="en-GB" sz="900"/>
                        <a:t>90m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0.7732</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0.3903</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0.0085</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36275">
                <a:tc>
                  <a:txBody>
                    <a:bodyPr/>
                    <a:lstStyle/>
                    <a:p>
                      <a:pPr marL="0" lvl="0" indent="0" algn="l" rtl="0">
                        <a:spcBef>
                          <a:spcPts val="0"/>
                        </a:spcBef>
                        <a:spcAft>
                          <a:spcPts val="0"/>
                        </a:spcAft>
                        <a:buNone/>
                      </a:pPr>
                      <a:r>
                        <a:rPr lang="en-GB" sz="900"/>
                        <a:t>120m</a:t>
                      </a:r>
                      <a:endParaRPr sz="9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GB" sz="800"/>
                        <a:t>0.8037</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0.359</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800"/>
                        <a:t>0.025</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42" name="Google Shape;242;p34"/>
          <p:cNvPicPr preferRelativeResize="0"/>
          <p:nvPr/>
        </p:nvPicPr>
        <p:blipFill>
          <a:blip r:embed="rId3">
            <a:alphaModFix/>
          </a:blip>
          <a:stretch>
            <a:fillRect/>
          </a:stretch>
        </p:blipFill>
        <p:spPr>
          <a:xfrm>
            <a:off x="758904" y="553600"/>
            <a:ext cx="2305820" cy="1306150"/>
          </a:xfrm>
          <a:prstGeom prst="rect">
            <a:avLst/>
          </a:prstGeom>
          <a:noFill/>
          <a:ln>
            <a:noFill/>
          </a:ln>
        </p:spPr>
      </p:pic>
      <p:sp>
        <p:nvSpPr>
          <p:cNvPr id="243" name="Google Shape;243;p34"/>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Abundance (Coral Cover)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35"/>
          <p:cNvSpPr txBox="1"/>
          <p:nvPr/>
        </p:nvSpPr>
        <p:spPr>
          <a:xfrm>
            <a:off x="473075" y="451525"/>
            <a:ext cx="3789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(2) Beta-diversity with depth</a:t>
            </a:r>
            <a:endParaRPr/>
          </a:p>
        </p:txBody>
      </p:sp>
      <p:sp>
        <p:nvSpPr>
          <p:cNvPr id="249" name="Google Shape;249;p35"/>
          <p:cNvSpPr txBox="1"/>
          <p:nvPr/>
        </p:nvSpPr>
        <p:spPr>
          <a:xfrm>
            <a:off x="4640825" y="89200"/>
            <a:ext cx="4461000" cy="398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Visualization: the mean of beta.bray diversity increases with increasing depth. Boxplots represent the entire beta diversity distance object generated with beta.pair</a:t>
            </a:r>
            <a:endParaRPr sz="1300">
              <a:solidFill>
                <a:schemeClr val="dk1"/>
              </a:solidFill>
            </a:endParaRPr>
          </a:p>
          <a:p>
            <a:pPr marL="0" lvl="0" indent="0" algn="l" rtl="0">
              <a:spcBef>
                <a:spcPts val="0"/>
              </a:spcBef>
              <a:spcAft>
                <a:spcPts val="0"/>
              </a:spcAft>
              <a:buNone/>
            </a:pPr>
            <a:r>
              <a:rPr lang="en-GB" sz="1300">
                <a:solidFill>
                  <a:schemeClr val="dk1"/>
                </a:solidFill>
              </a:rPr>
              <a:t>Statistical tests: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What? If beta diversity increases with depth</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Why? Because this is what we want to test according to visual interpretation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How? Doing a linear model regression</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Interpretation: the linear model shows that beta.diversity is significantly increasing with increasing depth. Our model explains 79% of the data Our model allows us to predict this increase of beta.diversity with depth with the formula: </a:t>
            </a:r>
            <a:endParaRPr sz="1300">
              <a:solidFill>
                <a:schemeClr val="dk1"/>
              </a:solidFill>
            </a:endParaRPr>
          </a:p>
          <a:p>
            <a:pPr marL="0" lvl="0" indent="457200" algn="l" rtl="0">
              <a:spcBef>
                <a:spcPts val="0"/>
              </a:spcBef>
              <a:spcAft>
                <a:spcPts val="0"/>
              </a:spcAft>
              <a:buNone/>
            </a:pPr>
            <a:r>
              <a:rPr lang="en-GB" sz="1300" b="1">
                <a:solidFill>
                  <a:schemeClr val="dk1"/>
                </a:solidFill>
              </a:rPr>
              <a:t>beta.div = 0.0027(Depth) +0.5192 </a:t>
            </a:r>
            <a:endParaRPr sz="1300" b="1">
              <a:solidFill>
                <a:schemeClr val="dk1"/>
              </a:solidFill>
            </a:endParaRPr>
          </a:p>
          <a:p>
            <a:pPr marL="457200" lvl="0" indent="0" algn="l" rtl="0">
              <a:spcBef>
                <a:spcPts val="0"/>
              </a:spcBef>
              <a:spcAft>
                <a:spcPts val="0"/>
              </a:spcAft>
              <a:buNone/>
            </a:pP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Opinion: However, I am not sure how redundant this is with betadisper where we already show the variance according to the depth. I wanted to do a proper test with depth. </a:t>
            </a:r>
            <a:endParaRPr>
              <a:solidFill>
                <a:schemeClr val="dk1"/>
              </a:solidFill>
            </a:endParaRPr>
          </a:p>
        </p:txBody>
      </p:sp>
      <p:sp>
        <p:nvSpPr>
          <p:cNvPr id="250" name="Google Shape;250;p35"/>
          <p:cNvSpPr txBox="1"/>
          <p:nvPr/>
        </p:nvSpPr>
        <p:spPr>
          <a:xfrm>
            <a:off x="95100" y="4558500"/>
            <a:ext cx="2416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300">
                <a:solidFill>
                  <a:schemeClr val="dk1"/>
                </a:solidFill>
              </a:rPr>
              <a:t>Boxplot of beta.pair distance matrix per separate depths</a:t>
            </a:r>
            <a:endParaRPr sz="1300">
              <a:solidFill>
                <a:schemeClr val="dk1"/>
              </a:solidFill>
            </a:endParaRPr>
          </a:p>
          <a:p>
            <a:pPr marL="0" lvl="0" indent="0" algn="l" rtl="0">
              <a:spcBef>
                <a:spcPts val="0"/>
              </a:spcBef>
              <a:spcAft>
                <a:spcPts val="0"/>
              </a:spcAft>
              <a:buNone/>
            </a:pPr>
            <a:endParaRPr sz="1300">
              <a:solidFill>
                <a:schemeClr val="dk1"/>
              </a:solidFill>
            </a:endParaRPr>
          </a:p>
        </p:txBody>
      </p:sp>
      <p:sp>
        <p:nvSpPr>
          <p:cNvPr id="251" name="Google Shape;251;p35"/>
          <p:cNvSpPr txBox="1"/>
          <p:nvPr/>
        </p:nvSpPr>
        <p:spPr>
          <a:xfrm>
            <a:off x="2045575" y="1772750"/>
            <a:ext cx="24168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The mean of beta.pair “Beta.bray” per separate depths increases with increasing depth following this equation </a:t>
            </a:r>
            <a:endParaRPr sz="1300">
              <a:solidFill>
                <a:schemeClr val="dk1"/>
              </a:solidFill>
            </a:endParaRPr>
          </a:p>
          <a:p>
            <a:pPr marL="0" lvl="0" indent="0" algn="l" rtl="0">
              <a:spcBef>
                <a:spcPts val="0"/>
              </a:spcBef>
              <a:spcAft>
                <a:spcPts val="0"/>
              </a:spcAft>
              <a:buNone/>
            </a:pPr>
            <a:r>
              <a:rPr lang="en-GB" sz="1300" b="1">
                <a:solidFill>
                  <a:schemeClr val="dk1"/>
                </a:solidFill>
              </a:rPr>
              <a:t>beta.div = 0.0027(Depth) +0.5192 </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GB" sz="1300">
                <a:solidFill>
                  <a:schemeClr val="dk1"/>
                </a:solidFill>
              </a:rPr>
              <a:t>It is signifcant p-value &lt;0.05</a:t>
            </a:r>
            <a:endParaRPr sz="1300">
              <a:solidFill>
                <a:schemeClr val="dk1"/>
              </a:solidFill>
            </a:endParaRPr>
          </a:p>
          <a:p>
            <a:pPr marL="0" lvl="0" indent="0" algn="l" rtl="0">
              <a:spcBef>
                <a:spcPts val="0"/>
              </a:spcBef>
              <a:spcAft>
                <a:spcPts val="0"/>
              </a:spcAft>
              <a:buNone/>
            </a:pPr>
            <a:r>
              <a:rPr lang="en-GB" sz="1300">
                <a:solidFill>
                  <a:schemeClr val="dk1"/>
                </a:solidFill>
              </a:rPr>
              <a:t>R2 = 0.79</a:t>
            </a:r>
            <a:endParaRPr sz="1300">
              <a:solidFill>
                <a:schemeClr val="dk1"/>
              </a:solidFill>
            </a:endParaRPr>
          </a:p>
        </p:txBody>
      </p:sp>
      <p:sp>
        <p:nvSpPr>
          <p:cNvPr id="252" name="Google Shape;252;p35"/>
          <p:cNvSpPr txBox="1"/>
          <p:nvPr/>
        </p:nvSpPr>
        <p:spPr>
          <a:xfrm>
            <a:off x="-287700" y="-25500"/>
            <a:ext cx="27996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200" b="1">
                <a:solidFill>
                  <a:srgbClr val="202124"/>
                </a:solidFill>
                <a:highlight>
                  <a:schemeClr val="lt1"/>
                </a:highlight>
              </a:rPr>
              <a:t>Abundance (Coral Cover) </a:t>
            </a:r>
            <a:endParaRPr b="1"/>
          </a:p>
        </p:txBody>
      </p:sp>
      <p:pic>
        <p:nvPicPr>
          <p:cNvPr id="253" name="Google Shape;253;p35"/>
          <p:cNvPicPr preferRelativeResize="0"/>
          <p:nvPr/>
        </p:nvPicPr>
        <p:blipFill>
          <a:blip r:embed="rId3">
            <a:alphaModFix/>
          </a:blip>
          <a:stretch>
            <a:fillRect/>
          </a:stretch>
        </p:blipFill>
        <p:spPr>
          <a:xfrm>
            <a:off x="126350" y="977763"/>
            <a:ext cx="1895138" cy="31691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sp>
        <p:nvSpPr>
          <p:cNvPr id="258" name="Google Shape;258;p36"/>
          <p:cNvSpPr txBox="1"/>
          <p:nvPr/>
        </p:nvSpPr>
        <p:spPr>
          <a:xfrm>
            <a:off x="-195650" y="110300"/>
            <a:ext cx="89649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Personally, I think this is figure 3. Regressions between beta.diversity and increasing depth </a:t>
            </a:r>
            <a:endParaRPr b="1"/>
          </a:p>
        </p:txBody>
      </p:sp>
      <p:pic>
        <p:nvPicPr>
          <p:cNvPr id="259" name="Google Shape;259;p36"/>
          <p:cNvPicPr preferRelativeResize="0"/>
          <p:nvPr/>
        </p:nvPicPr>
        <p:blipFill>
          <a:blip r:embed="rId3">
            <a:alphaModFix/>
          </a:blip>
          <a:stretch>
            <a:fillRect/>
          </a:stretch>
        </p:blipFill>
        <p:spPr>
          <a:xfrm>
            <a:off x="5938400" y="440575"/>
            <a:ext cx="2333199" cy="3702152"/>
          </a:xfrm>
          <a:prstGeom prst="rect">
            <a:avLst/>
          </a:prstGeom>
          <a:noFill/>
          <a:ln>
            <a:noFill/>
          </a:ln>
        </p:spPr>
      </p:pic>
      <p:pic>
        <p:nvPicPr>
          <p:cNvPr id="260" name="Google Shape;260;p36"/>
          <p:cNvPicPr preferRelativeResize="0"/>
          <p:nvPr/>
        </p:nvPicPr>
        <p:blipFill>
          <a:blip r:embed="rId4">
            <a:alphaModFix/>
          </a:blip>
          <a:stretch>
            <a:fillRect/>
          </a:stretch>
        </p:blipFill>
        <p:spPr>
          <a:xfrm>
            <a:off x="3314858" y="440575"/>
            <a:ext cx="2091717" cy="3702151"/>
          </a:xfrm>
          <a:prstGeom prst="rect">
            <a:avLst/>
          </a:prstGeom>
          <a:noFill/>
          <a:ln>
            <a:noFill/>
          </a:ln>
        </p:spPr>
      </p:pic>
      <p:pic>
        <p:nvPicPr>
          <p:cNvPr id="261" name="Google Shape;261;p36"/>
          <p:cNvPicPr preferRelativeResize="0"/>
          <p:nvPr/>
        </p:nvPicPr>
        <p:blipFill>
          <a:blip r:embed="rId5">
            <a:alphaModFix/>
          </a:blip>
          <a:stretch>
            <a:fillRect/>
          </a:stretch>
        </p:blipFill>
        <p:spPr>
          <a:xfrm>
            <a:off x="682499" y="483300"/>
            <a:ext cx="2135906" cy="3702151"/>
          </a:xfrm>
          <a:prstGeom prst="rect">
            <a:avLst/>
          </a:prstGeom>
          <a:noFill/>
          <a:ln>
            <a:noFill/>
          </a:ln>
        </p:spPr>
      </p:pic>
      <p:sp>
        <p:nvSpPr>
          <p:cNvPr id="262" name="Google Shape;262;p36"/>
          <p:cNvSpPr txBox="1"/>
          <p:nvPr/>
        </p:nvSpPr>
        <p:spPr>
          <a:xfrm>
            <a:off x="6248650" y="4092800"/>
            <a:ext cx="2596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 Lm (beta_bray ~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0.0027* x (Depth) +0.5192***</a:t>
            </a:r>
            <a:endParaRPr sz="900">
              <a:solidFill>
                <a:schemeClr val="dk1"/>
              </a:solidFill>
            </a:endParaRPr>
          </a:p>
          <a:p>
            <a:pPr marL="0" lvl="0" indent="0" algn="l" rtl="0">
              <a:spcBef>
                <a:spcPts val="0"/>
              </a:spcBef>
              <a:spcAft>
                <a:spcPts val="0"/>
              </a:spcAft>
              <a:buNone/>
            </a:pPr>
            <a:r>
              <a:rPr lang="en-GB" sz="900">
                <a:solidFill>
                  <a:schemeClr val="dk1"/>
                </a:solidFill>
              </a:rPr>
              <a:t>Multiple R-squared:  0.7985, Adjusted R-squared:  0.7481 </a:t>
            </a:r>
            <a:endParaRPr sz="900">
              <a:solidFill>
                <a:schemeClr val="dk1"/>
              </a:solidFill>
            </a:endParaRPr>
          </a:p>
          <a:p>
            <a:pPr marL="0" lvl="0" indent="0" algn="l" rtl="0">
              <a:spcBef>
                <a:spcPts val="0"/>
              </a:spcBef>
              <a:spcAft>
                <a:spcPts val="0"/>
              </a:spcAft>
              <a:buNone/>
            </a:pPr>
            <a:r>
              <a:rPr lang="en-GB" sz="900">
                <a:solidFill>
                  <a:schemeClr val="dk1"/>
                </a:solidFill>
              </a:rPr>
              <a:t>F-statistic: 15.85 on 1 and 4 DF</a:t>
            </a:r>
            <a:endParaRPr sz="900">
              <a:solidFill>
                <a:schemeClr val="dk1"/>
              </a:solidFill>
            </a:endParaRPr>
          </a:p>
          <a:p>
            <a:pPr marL="0" lvl="0" indent="0" algn="l" rtl="0">
              <a:spcBef>
                <a:spcPts val="0"/>
              </a:spcBef>
              <a:spcAft>
                <a:spcPts val="0"/>
              </a:spcAft>
              <a:buNone/>
            </a:pPr>
            <a:r>
              <a:rPr lang="en-GB" sz="900">
                <a:solidFill>
                  <a:schemeClr val="dk1"/>
                </a:solidFill>
              </a:rPr>
              <a:t>p-value: 0.01639</a:t>
            </a:r>
            <a:endParaRPr sz="1500">
              <a:solidFill>
                <a:schemeClr val="dk1"/>
              </a:solidFill>
            </a:endParaRPr>
          </a:p>
        </p:txBody>
      </p:sp>
      <p:sp>
        <p:nvSpPr>
          <p:cNvPr id="263" name="Google Shape;263;p36"/>
          <p:cNvSpPr txBox="1"/>
          <p:nvPr/>
        </p:nvSpPr>
        <p:spPr>
          <a:xfrm>
            <a:off x="721697" y="4092800"/>
            <a:ext cx="2517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 Lm (beta_jac ~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0.0025* x (Depth) + 0.323** </a:t>
            </a:r>
            <a:endParaRPr sz="900">
              <a:solidFill>
                <a:schemeClr val="dk1"/>
              </a:solidFill>
            </a:endParaRPr>
          </a:p>
          <a:p>
            <a:pPr marL="0" lvl="0" indent="0" algn="l" rtl="0">
              <a:spcBef>
                <a:spcPts val="0"/>
              </a:spcBef>
              <a:spcAft>
                <a:spcPts val="0"/>
              </a:spcAft>
              <a:buNone/>
            </a:pPr>
            <a:r>
              <a:rPr lang="en-GB" sz="900">
                <a:solidFill>
                  <a:schemeClr val="dk1"/>
                </a:solidFill>
              </a:rPr>
              <a:t>Multiple R-squared:  0.7009, Adjusted R-squared:  0.6261 </a:t>
            </a:r>
            <a:endParaRPr sz="900">
              <a:solidFill>
                <a:schemeClr val="dk1"/>
              </a:solidFill>
            </a:endParaRPr>
          </a:p>
          <a:p>
            <a:pPr marL="0" lvl="0" indent="0" algn="l" rtl="0">
              <a:spcBef>
                <a:spcPts val="0"/>
              </a:spcBef>
              <a:spcAft>
                <a:spcPts val="0"/>
              </a:spcAft>
              <a:buNone/>
            </a:pPr>
            <a:r>
              <a:rPr lang="en-GB" sz="900">
                <a:solidFill>
                  <a:schemeClr val="dk1"/>
                </a:solidFill>
              </a:rPr>
              <a:t>F-statistic: 9.372 on 1 and 4 DF</a:t>
            </a:r>
            <a:endParaRPr sz="900">
              <a:solidFill>
                <a:schemeClr val="dk1"/>
              </a:solidFill>
            </a:endParaRPr>
          </a:p>
          <a:p>
            <a:pPr marL="0" lvl="0" indent="0" algn="l" rtl="0">
              <a:spcBef>
                <a:spcPts val="0"/>
              </a:spcBef>
              <a:spcAft>
                <a:spcPts val="0"/>
              </a:spcAft>
              <a:buNone/>
            </a:pPr>
            <a:r>
              <a:rPr lang="en-GB" sz="900">
                <a:solidFill>
                  <a:schemeClr val="dk1"/>
                </a:solidFill>
              </a:rPr>
              <a:t>p-value: 0.03761</a:t>
            </a:r>
            <a:endParaRPr sz="1500">
              <a:solidFill>
                <a:schemeClr val="dk1"/>
              </a:solidFill>
            </a:endParaRPr>
          </a:p>
        </p:txBody>
      </p:sp>
      <p:sp>
        <p:nvSpPr>
          <p:cNvPr id="264" name="Google Shape;264;p36"/>
          <p:cNvSpPr txBox="1"/>
          <p:nvPr/>
        </p:nvSpPr>
        <p:spPr>
          <a:xfrm>
            <a:off x="3349798" y="4016600"/>
            <a:ext cx="2596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dk1"/>
                </a:solidFill>
              </a:rPr>
              <a:t> Lm (beta_bray~ Depth)  </a:t>
            </a:r>
            <a:endParaRPr sz="900">
              <a:solidFill>
                <a:schemeClr val="dk1"/>
              </a:solidFill>
            </a:endParaRPr>
          </a:p>
          <a:p>
            <a:pPr marL="0" lvl="0" indent="0" algn="l" rtl="0">
              <a:spcBef>
                <a:spcPts val="0"/>
              </a:spcBef>
              <a:spcAft>
                <a:spcPts val="0"/>
              </a:spcAft>
              <a:buNone/>
            </a:pPr>
            <a:r>
              <a:rPr lang="en-GB" sz="900" b="1">
                <a:solidFill>
                  <a:schemeClr val="dk1"/>
                </a:solidFill>
              </a:rPr>
              <a:t>beta.div = 0.00328*** x (Depth) + 0.2726*** </a:t>
            </a:r>
            <a:endParaRPr sz="900">
              <a:solidFill>
                <a:schemeClr val="dk1"/>
              </a:solidFill>
            </a:endParaRPr>
          </a:p>
          <a:p>
            <a:pPr marL="0" lvl="0" indent="0" algn="l" rtl="0">
              <a:spcBef>
                <a:spcPts val="0"/>
              </a:spcBef>
              <a:spcAft>
                <a:spcPts val="0"/>
              </a:spcAft>
              <a:buNone/>
            </a:pPr>
            <a:r>
              <a:rPr lang="en-GB" sz="900">
                <a:solidFill>
                  <a:schemeClr val="dk1"/>
                </a:solidFill>
              </a:rPr>
              <a:t>Multiple R-squared:  0.9547, Adjusted R-squared:  0.9434 </a:t>
            </a:r>
            <a:endParaRPr sz="900">
              <a:solidFill>
                <a:schemeClr val="dk1"/>
              </a:solidFill>
            </a:endParaRPr>
          </a:p>
          <a:p>
            <a:pPr marL="0" lvl="0" indent="0" algn="l" rtl="0">
              <a:spcBef>
                <a:spcPts val="0"/>
              </a:spcBef>
              <a:spcAft>
                <a:spcPts val="0"/>
              </a:spcAft>
              <a:buNone/>
            </a:pPr>
            <a:r>
              <a:rPr lang="en-GB" sz="900">
                <a:solidFill>
                  <a:schemeClr val="dk1"/>
                </a:solidFill>
              </a:rPr>
              <a:t>F-statistic: 84.37 on 1 and 4 DF</a:t>
            </a:r>
            <a:endParaRPr sz="900">
              <a:solidFill>
                <a:schemeClr val="dk1"/>
              </a:solidFill>
            </a:endParaRPr>
          </a:p>
          <a:p>
            <a:pPr marL="0" lvl="0" indent="0" algn="l" rtl="0">
              <a:spcBef>
                <a:spcPts val="0"/>
              </a:spcBef>
              <a:spcAft>
                <a:spcPts val="0"/>
              </a:spcAft>
              <a:buNone/>
            </a:pPr>
            <a:r>
              <a:rPr lang="en-GB" sz="900">
                <a:solidFill>
                  <a:schemeClr val="dk1"/>
                </a:solidFill>
              </a:rPr>
              <a:t>  p-value: 0.0007801</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Discussion </a:t>
            </a:r>
            <a:endParaRPr/>
          </a:p>
        </p:txBody>
      </p:sp>
      <p:sp>
        <p:nvSpPr>
          <p:cNvPr id="270" name="Google Shape;27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Clr>
                <a:schemeClr val="dk1"/>
              </a:buClr>
              <a:buSzPts val="900"/>
              <a:buChar char="-"/>
            </a:pPr>
            <a:r>
              <a:rPr lang="en-GB" sz="1200">
                <a:solidFill>
                  <a:srgbClr val="202124"/>
                </a:solidFill>
                <a:highlight>
                  <a:srgbClr val="FFFFFF"/>
                </a:highlight>
              </a:rPr>
              <a:t>Coral cover decreases with light!  Generic Richness and mid-domain effect</a:t>
            </a:r>
            <a:endParaRPr sz="12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rgbClr val="FFFFFF"/>
              </a:highlight>
            </a:endParaRPr>
          </a:p>
          <a:p>
            <a:pPr marL="457200" lvl="0" indent="-285750" algn="l" rtl="0">
              <a:spcBef>
                <a:spcPts val="0"/>
              </a:spcBef>
              <a:spcAft>
                <a:spcPts val="0"/>
              </a:spcAft>
              <a:buClr>
                <a:schemeClr val="dk1"/>
              </a:buClr>
              <a:buSzPts val="900"/>
              <a:buChar char="-"/>
            </a:pPr>
            <a:r>
              <a:rPr lang="en-GB" sz="1200">
                <a:solidFill>
                  <a:srgbClr val="202124"/>
                </a:solidFill>
                <a:highlight>
                  <a:srgbClr val="FFFFFF"/>
                </a:highlight>
              </a:rPr>
              <a:t>Unexpected results of higher (beta) diversity at MCEs - novelty. Results consistent with the three databases. Predicting beta-diversity patterns in depth. Bibliography comparison. </a:t>
            </a:r>
            <a:endParaRPr sz="12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rgbClr val="FFFFFF"/>
              </a:highlight>
            </a:endParaRPr>
          </a:p>
          <a:p>
            <a:pPr marL="457200" lvl="0" indent="-285750" algn="l" rtl="0">
              <a:spcBef>
                <a:spcPts val="0"/>
              </a:spcBef>
              <a:spcAft>
                <a:spcPts val="0"/>
              </a:spcAft>
              <a:buClr>
                <a:schemeClr val="dk1"/>
              </a:buClr>
              <a:buSzPts val="900"/>
              <a:buChar char="-"/>
            </a:pPr>
            <a:r>
              <a:rPr lang="en-GB" sz="1200">
                <a:solidFill>
                  <a:srgbClr val="202124"/>
                </a:solidFill>
                <a:highlight>
                  <a:schemeClr val="lt1"/>
                </a:highlight>
              </a:rPr>
              <a:t>Hypothesis of why we believe is like this. Although higher diversity should be in shallow waters, in shallow waters competition is high and dominated by particular corals.  In depth competition smaller then more diversity. Was is not like this, and now exposed to global changes only some are surviving while in depth they are all present?</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chemeClr val="lt1"/>
                </a:highlight>
              </a:rPr>
              <a:t>Conservation perspective (shallow reefs homogeneous), (MCE diverse and unique) </a:t>
            </a:r>
            <a:endParaRPr sz="1200">
              <a:solidFill>
                <a:srgbClr val="202124"/>
              </a:solidFill>
              <a:highlight>
                <a:schemeClr val="lt1"/>
              </a:highlight>
            </a:endParaRPr>
          </a:p>
          <a:p>
            <a:pPr marL="914400" lvl="1" indent="-304800" algn="l" rtl="0">
              <a:spcBef>
                <a:spcPts val="0"/>
              </a:spcBef>
              <a:spcAft>
                <a:spcPts val="0"/>
              </a:spcAft>
              <a:buClr>
                <a:srgbClr val="202124"/>
              </a:buClr>
              <a:buSzPts val="1200"/>
              <a:buChar char="-"/>
            </a:pPr>
            <a:r>
              <a:rPr lang="en-GB" sz="1200">
                <a:solidFill>
                  <a:srgbClr val="202124"/>
                </a:solidFill>
                <a:highlight>
                  <a:schemeClr val="lt1"/>
                </a:highlight>
              </a:rPr>
              <a:t>SLOSS debate protection to preserve diversity </a:t>
            </a:r>
            <a:endParaRPr sz="1200">
              <a:solidFill>
                <a:srgbClr val="202124"/>
              </a:solidFill>
              <a:highlight>
                <a:schemeClr val="lt1"/>
              </a:highlight>
            </a:endParaRPr>
          </a:p>
          <a:p>
            <a:pPr marL="914400" lvl="1" indent="-304800" algn="l" rtl="0">
              <a:spcBef>
                <a:spcPts val="0"/>
              </a:spcBef>
              <a:spcAft>
                <a:spcPts val="0"/>
              </a:spcAft>
              <a:buClr>
                <a:srgbClr val="202124"/>
              </a:buClr>
              <a:buSzPts val="1200"/>
              <a:buChar char="-"/>
            </a:pPr>
            <a:r>
              <a:rPr lang="en-GB" sz="1200">
                <a:solidFill>
                  <a:srgbClr val="202124"/>
                </a:solidFill>
                <a:highlight>
                  <a:schemeClr val="lt1"/>
                </a:highlight>
              </a:rPr>
              <a:t>Protect diversity at local scale vs regional scale (almost impossible)</a:t>
            </a:r>
            <a:endParaRPr sz="1200">
              <a:solidFill>
                <a:srgbClr val="202124"/>
              </a:solidFill>
              <a:highlight>
                <a:schemeClr val="lt1"/>
              </a:highlight>
            </a:endParaRPr>
          </a:p>
          <a:p>
            <a:pPr marL="0" lvl="0" indent="0" algn="l" rtl="0">
              <a:spcBef>
                <a:spcPts val="0"/>
              </a:spcBef>
              <a:spcAft>
                <a:spcPts val="0"/>
              </a:spcAft>
              <a:buNone/>
            </a:pP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Perspectives. First people studying this beta.diversity patterns at MCEs. Same in other places ? Perspective improve study looking at species level. Really necessary to keep researching on MCEs as diversity seems to be unique. </a:t>
            </a:r>
            <a:endParaRPr sz="900">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311700" y="4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Supplementary data</a:t>
            </a:r>
            <a:endParaRPr/>
          </a:p>
        </p:txBody>
      </p:sp>
      <p:sp>
        <p:nvSpPr>
          <p:cNvPr id="276" name="Google Shape;27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Correlations between species and genus level with other available databases. </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Stack area plot of  generic composition to show this are so diverse</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Maybe some of the boxplots of betadisper if we drop them ? </a:t>
            </a:r>
            <a:endParaRPr sz="12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235500" y="-37000"/>
            <a:ext cx="3973200" cy="377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rgbClr val="FF0000"/>
                </a:solidFill>
                <a:highlight>
                  <a:srgbClr val="FFFFFF"/>
                </a:highlight>
                <a:latin typeface="Calibri"/>
                <a:ea typeface="Calibri"/>
                <a:cs typeface="Calibri"/>
                <a:sym typeface="Calibri"/>
              </a:rPr>
              <a:t>Results </a:t>
            </a:r>
            <a:r>
              <a:rPr lang="en-GB" sz="1200">
                <a:solidFill>
                  <a:srgbClr val="202124"/>
                </a:solidFill>
                <a:highlight>
                  <a:schemeClr val="lt1"/>
                </a:highlight>
              </a:rPr>
              <a:t>Counterbalancing generic level vs. species level</a:t>
            </a:r>
            <a:endParaRPr sz="1200">
              <a:solidFill>
                <a:srgbClr val="FF0000"/>
              </a:solidFill>
              <a:highlight>
                <a:schemeClr val="lt1"/>
              </a:highlight>
            </a:endParaRPr>
          </a:p>
          <a:p>
            <a:pPr marL="0" lvl="0" indent="0" algn="just" rtl="0">
              <a:lnSpc>
                <a:spcPct val="150000"/>
              </a:lnSpc>
              <a:spcBef>
                <a:spcPts val="0"/>
              </a:spcBef>
              <a:spcAft>
                <a:spcPts val="0"/>
              </a:spcAft>
              <a:buClr>
                <a:schemeClr val="dk1"/>
              </a:buClr>
              <a:buSzPts val="1100"/>
              <a:buFont typeface="Arial"/>
              <a:buNone/>
            </a:pPr>
            <a:r>
              <a:rPr lang="en-GB" sz="1200">
                <a:solidFill>
                  <a:srgbClr val="FF0000"/>
                </a:solidFill>
                <a:highlight>
                  <a:srgbClr val="FFFFFF"/>
                </a:highlight>
                <a:latin typeface="Calibri"/>
                <a:ea typeface="Calibri"/>
                <a:cs typeface="Calibri"/>
                <a:sym typeface="Calibri"/>
              </a:rPr>
              <a:t> </a:t>
            </a:r>
            <a:endParaRPr sz="1200">
              <a:solidFill>
                <a:srgbClr val="FF0000"/>
              </a:solidFill>
              <a:highlight>
                <a:srgbClr val="FFFFFF"/>
              </a:highlight>
              <a:latin typeface="Calibri"/>
              <a:ea typeface="Calibri"/>
              <a:cs typeface="Calibri"/>
              <a:sym typeface="Calibri"/>
            </a:endParaRPr>
          </a:p>
          <a:p>
            <a:pPr marL="0" lvl="0" indent="0" algn="l" rtl="0">
              <a:spcBef>
                <a:spcPts val="0"/>
              </a:spcBef>
              <a:spcAft>
                <a:spcPts val="0"/>
              </a:spcAft>
              <a:buNone/>
            </a:pPr>
            <a:endParaRPr/>
          </a:p>
        </p:txBody>
      </p:sp>
      <p:sp>
        <p:nvSpPr>
          <p:cNvPr id="282" name="Google Shape;282;p39"/>
          <p:cNvSpPr txBox="1">
            <a:spLocks noGrp="1"/>
          </p:cNvSpPr>
          <p:nvPr>
            <p:ph type="body" idx="1"/>
          </p:nvPr>
        </p:nvSpPr>
        <p:spPr>
          <a:xfrm>
            <a:off x="311700" y="771475"/>
            <a:ext cx="8520600" cy="42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Rocha 2018 database</a:t>
            </a:r>
            <a:endParaRPr/>
          </a:p>
          <a:p>
            <a:pPr marL="88900" marR="88900" lvl="0" indent="0" algn="l" rtl="0">
              <a:lnSpc>
                <a:spcPct val="142857"/>
              </a:lnSpc>
              <a:spcBef>
                <a:spcPts val="1600"/>
              </a:spcBef>
              <a:spcAft>
                <a:spcPts val="0"/>
              </a:spcAft>
              <a:buNone/>
            </a:pPr>
            <a:endParaRPr sz="1000">
              <a:solidFill>
                <a:srgbClr val="333333"/>
              </a:solidFill>
              <a:highlight>
                <a:srgbClr val="FFFFFF"/>
              </a:highlight>
            </a:endParaRPr>
          </a:p>
          <a:p>
            <a:pPr marL="0" lvl="0" indent="0" algn="l" rtl="0">
              <a:spcBef>
                <a:spcPts val="800"/>
              </a:spcBef>
              <a:spcAft>
                <a:spcPts val="0"/>
              </a:spcAft>
              <a:buNone/>
            </a:pPr>
            <a:endParaRPr/>
          </a:p>
          <a:p>
            <a:pPr marL="0" lvl="0" indent="0" algn="l" rtl="0">
              <a:spcBef>
                <a:spcPts val="1600"/>
              </a:spcBef>
              <a:spcAft>
                <a:spcPts val="0"/>
              </a:spcAft>
              <a:buNone/>
            </a:pPr>
            <a:r>
              <a:rPr lang="en-GB"/>
              <a:t>Roberts 2019 database</a:t>
            </a:r>
            <a:endParaRPr/>
          </a:p>
          <a:p>
            <a:pPr marL="88900" marR="88900" lvl="0" indent="0" algn="l" rtl="0">
              <a:lnSpc>
                <a:spcPct val="142857"/>
              </a:lnSpc>
              <a:spcBef>
                <a:spcPts val="1600"/>
              </a:spcBef>
              <a:spcAft>
                <a:spcPts val="0"/>
              </a:spcAft>
              <a:buNone/>
            </a:pPr>
            <a:endParaRPr sz="1000">
              <a:solidFill>
                <a:srgbClr val="333333"/>
              </a:solidFill>
              <a:highlight>
                <a:srgbClr val="FFFFFF"/>
              </a:highlight>
            </a:endParaRPr>
          </a:p>
          <a:p>
            <a:pPr marL="88900" marR="88900" lvl="0" indent="0" algn="l" rtl="0">
              <a:lnSpc>
                <a:spcPct val="142857"/>
              </a:lnSpc>
              <a:spcBef>
                <a:spcPts val="800"/>
              </a:spcBef>
              <a:spcAft>
                <a:spcPts val="0"/>
              </a:spcAft>
              <a:buNone/>
            </a:pPr>
            <a:endParaRPr sz="1000">
              <a:solidFill>
                <a:srgbClr val="333333"/>
              </a:solidFill>
              <a:highlight>
                <a:srgbClr val="FFFFFF"/>
              </a:highlight>
            </a:endParaRPr>
          </a:p>
          <a:p>
            <a:pPr marL="0" lvl="0" indent="0" algn="l" rtl="0">
              <a:spcBef>
                <a:spcPts val="800"/>
              </a:spcBef>
              <a:spcAft>
                <a:spcPts val="0"/>
              </a:spcAft>
              <a:buNone/>
            </a:pPr>
            <a:endParaRPr/>
          </a:p>
          <a:p>
            <a:pPr marL="0" lvl="0" indent="0" algn="l" rtl="0">
              <a:spcBef>
                <a:spcPts val="1600"/>
              </a:spcBef>
              <a:spcAft>
                <a:spcPts val="0"/>
              </a:spcAft>
              <a:buNone/>
            </a:pPr>
            <a:r>
              <a:rPr lang="en-GB"/>
              <a:t>Unpublished database Madagascar from Michel Pichon</a:t>
            </a:r>
            <a:endParaRPr sz="1000">
              <a:solidFill>
                <a:srgbClr val="333333"/>
              </a:solidFill>
              <a:highlight>
                <a:srgbClr val="FFFFFF"/>
              </a:highlight>
            </a:endParaRPr>
          </a:p>
          <a:p>
            <a:pPr marL="88900" marR="88900" lvl="0" indent="0" algn="l" rtl="0">
              <a:lnSpc>
                <a:spcPct val="142857"/>
              </a:lnSpc>
              <a:spcBef>
                <a:spcPts val="1600"/>
              </a:spcBef>
              <a:spcAft>
                <a:spcPts val="0"/>
              </a:spcAft>
              <a:buNone/>
            </a:pPr>
            <a:endParaRPr sz="1000">
              <a:solidFill>
                <a:srgbClr val="333333"/>
              </a:solidFill>
              <a:highlight>
                <a:srgbClr val="FFFFFF"/>
              </a:highlight>
            </a:endParaRPr>
          </a:p>
          <a:p>
            <a:pPr marL="0" lvl="0" indent="0" algn="l" rtl="0">
              <a:spcBef>
                <a:spcPts val="800"/>
              </a:spcBef>
              <a:spcAft>
                <a:spcPts val="1600"/>
              </a:spcAft>
              <a:buNone/>
            </a:pPr>
            <a:endParaRPr/>
          </a:p>
        </p:txBody>
      </p:sp>
      <p:pic>
        <p:nvPicPr>
          <p:cNvPr id="283" name="Google Shape;283;p39"/>
          <p:cNvPicPr preferRelativeResize="0"/>
          <p:nvPr/>
        </p:nvPicPr>
        <p:blipFill>
          <a:blip r:embed="rId3">
            <a:alphaModFix/>
          </a:blip>
          <a:stretch>
            <a:fillRect/>
          </a:stretch>
        </p:blipFill>
        <p:spPr>
          <a:xfrm>
            <a:off x="4397976" y="1001100"/>
            <a:ext cx="1847749" cy="1298051"/>
          </a:xfrm>
          <a:prstGeom prst="rect">
            <a:avLst/>
          </a:prstGeom>
          <a:noFill/>
          <a:ln>
            <a:noFill/>
          </a:ln>
        </p:spPr>
      </p:pic>
      <p:pic>
        <p:nvPicPr>
          <p:cNvPr id="284" name="Google Shape;284;p39"/>
          <p:cNvPicPr preferRelativeResize="0"/>
          <p:nvPr/>
        </p:nvPicPr>
        <p:blipFill>
          <a:blip r:embed="rId4">
            <a:alphaModFix/>
          </a:blip>
          <a:stretch>
            <a:fillRect/>
          </a:stretch>
        </p:blipFill>
        <p:spPr>
          <a:xfrm>
            <a:off x="6402100" y="1001100"/>
            <a:ext cx="1860632" cy="1298049"/>
          </a:xfrm>
          <a:prstGeom prst="rect">
            <a:avLst/>
          </a:prstGeom>
          <a:noFill/>
          <a:ln>
            <a:noFill/>
          </a:ln>
        </p:spPr>
      </p:pic>
      <p:pic>
        <p:nvPicPr>
          <p:cNvPr id="285" name="Google Shape;285;p39"/>
          <p:cNvPicPr preferRelativeResize="0"/>
          <p:nvPr/>
        </p:nvPicPr>
        <p:blipFill>
          <a:blip r:embed="rId5">
            <a:alphaModFix/>
          </a:blip>
          <a:stretch>
            <a:fillRect/>
          </a:stretch>
        </p:blipFill>
        <p:spPr>
          <a:xfrm>
            <a:off x="4472627" y="2516800"/>
            <a:ext cx="1826446" cy="1301884"/>
          </a:xfrm>
          <a:prstGeom prst="rect">
            <a:avLst/>
          </a:prstGeom>
          <a:noFill/>
          <a:ln>
            <a:noFill/>
          </a:ln>
        </p:spPr>
      </p:pic>
      <p:pic>
        <p:nvPicPr>
          <p:cNvPr id="286" name="Google Shape;286;p39"/>
          <p:cNvPicPr preferRelativeResize="0"/>
          <p:nvPr/>
        </p:nvPicPr>
        <p:blipFill>
          <a:blip r:embed="rId6">
            <a:alphaModFix/>
          </a:blip>
          <a:stretch>
            <a:fillRect/>
          </a:stretch>
        </p:blipFill>
        <p:spPr>
          <a:xfrm>
            <a:off x="6495175" y="2516800"/>
            <a:ext cx="1847750" cy="1301883"/>
          </a:xfrm>
          <a:prstGeom prst="rect">
            <a:avLst/>
          </a:prstGeom>
          <a:noFill/>
          <a:ln>
            <a:noFill/>
          </a:ln>
        </p:spPr>
      </p:pic>
      <p:sp>
        <p:nvSpPr>
          <p:cNvPr id="287" name="Google Shape;287;p39"/>
          <p:cNvSpPr txBox="1"/>
          <p:nvPr/>
        </p:nvSpPr>
        <p:spPr>
          <a:xfrm>
            <a:off x="577000" y="1079850"/>
            <a:ext cx="2829900" cy="882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800">
                <a:solidFill>
                  <a:srgbClr val="333333"/>
                </a:solidFill>
                <a:highlight>
                  <a:srgbClr val="FFFFFF"/>
                </a:highlight>
              </a:rPr>
              <a:t>Pearson's t = 17.614, df = 32, p-value &lt; 2.2e-16                             ## 95 percent confidence interval: 0.9054739 &amp; 0.9760216                                  ## sample estimates cor : </a:t>
            </a:r>
            <a:r>
              <a:rPr lang="en-GB" sz="800" b="1">
                <a:solidFill>
                  <a:srgbClr val="333333"/>
                </a:solidFill>
                <a:highlight>
                  <a:srgbClr val="FFFFFF"/>
                </a:highlight>
              </a:rPr>
              <a:t>0.9521049</a:t>
            </a:r>
            <a:endParaRPr sz="800" b="1">
              <a:solidFill>
                <a:srgbClr val="333333"/>
              </a:solidFill>
              <a:highlight>
                <a:srgbClr val="FFFFFF"/>
              </a:highlight>
            </a:endParaRPr>
          </a:p>
          <a:p>
            <a:pPr marL="0" lvl="0" indent="0" algn="l" rtl="0">
              <a:lnSpc>
                <a:spcPct val="100000"/>
              </a:lnSpc>
              <a:spcBef>
                <a:spcPts val="1600"/>
              </a:spcBef>
              <a:spcAft>
                <a:spcPts val="1600"/>
              </a:spcAft>
              <a:buNone/>
            </a:pPr>
            <a:r>
              <a:rPr lang="en-GB" sz="800">
                <a:solidFill>
                  <a:srgbClr val="333333"/>
                </a:solidFill>
                <a:highlight>
                  <a:srgbClr val="FFFFFF"/>
                </a:highlight>
              </a:rPr>
              <a:t>Spearman #rho = 0.9993824 / Kendall #tau = 0.9924741</a:t>
            </a:r>
            <a:endParaRPr sz="800">
              <a:solidFill>
                <a:srgbClr val="333333"/>
              </a:solidFill>
              <a:highlight>
                <a:srgbClr val="FFFFFF"/>
              </a:highlight>
            </a:endParaRPr>
          </a:p>
        </p:txBody>
      </p:sp>
      <p:sp>
        <p:nvSpPr>
          <p:cNvPr id="288" name="Google Shape;288;p39"/>
          <p:cNvSpPr txBox="1"/>
          <p:nvPr/>
        </p:nvSpPr>
        <p:spPr>
          <a:xfrm>
            <a:off x="646950" y="2578550"/>
            <a:ext cx="2829900" cy="882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800">
                <a:solidFill>
                  <a:srgbClr val="333333"/>
                </a:solidFill>
                <a:highlight>
                  <a:srgbClr val="FFFFFF"/>
                </a:highlight>
              </a:rPr>
              <a:t>Pearson's t = 21.243, df = 43, p-value &lt; 2.2e-16                             ## 95 percent confidence interval: 0.9200211 &amp; 0.9754550                                  ## sample estimates cor : </a:t>
            </a:r>
            <a:r>
              <a:rPr lang="en-GB" sz="800" b="1">
                <a:solidFill>
                  <a:srgbClr val="333333"/>
                </a:solidFill>
                <a:highlight>
                  <a:srgbClr val="FFFFFF"/>
                </a:highlight>
              </a:rPr>
              <a:t>0.9555119</a:t>
            </a:r>
            <a:endParaRPr sz="800" b="1">
              <a:solidFill>
                <a:srgbClr val="333333"/>
              </a:solidFill>
              <a:highlight>
                <a:srgbClr val="FFFFFF"/>
              </a:highlight>
            </a:endParaRPr>
          </a:p>
          <a:p>
            <a:pPr marL="0" lvl="0" indent="0" algn="l" rtl="0">
              <a:lnSpc>
                <a:spcPct val="100000"/>
              </a:lnSpc>
              <a:spcBef>
                <a:spcPts val="1600"/>
              </a:spcBef>
              <a:spcAft>
                <a:spcPts val="1600"/>
              </a:spcAft>
              <a:buNone/>
            </a:pPr>
            <a:r>
              <a:rPr lang="en-GB" sz="800">
                <a:solidFill>
                  <a:srgbClr val="333333"/>
                </a:solidFill>
                <a:highlight>
                  <a:srgbClr val="FFFFFF"/>
                </a:highlight>
              </a:rPr>
              <a:t>Spearman #rho = 0.921 / Kendall #tau = 0.8128814</a:t>
            </a:r>
            <a:endParaRPr sz="800">
              <a:solidFill>
                <a:srgbClr val="333333"/>
              </a:solidFill>
              <a:highlight>
                <a:srgbClr val="FFFFFF"/>
              </a:highlight>
            </a:endParaRPr>
          </a:p>
        </p:txBody>
      </p:sp>
      <p:sp>
        <p:nvSpPr>
          <p:cNvPr id="289" name="Google Shape;289;p39"/>
          <p:cNvSpPr txBox="1"/>
          <p:nvPr/>
        </p:nvSpPr>
        <p:spPr>
          <a:xfrm>
            <a:off x="848825" y="4305850"/>
            <a:ext cx="2829900" cy="882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800">
                <a:solidFill>
                  <a:srgbClr val="333333"/>
                </a:solidFill>
                <a:highlight>
                  <a:srgbClr val="FFFFFF"/>
                </a:highlight>
              </a:rPr>
              <a:t>Pearson's t = 36.605, df = 58, p-value &lt; 2.2e-16                            ## 95 percent confidence interval: 0.9650134 0.9874726                                 ## sample estimates cor : </a:t>
            </a:r>
            <a:r>
              <a:rPr lang="en-GB" sz="800" b="1">
                <a:solidFill>
                  <a:srgbClr val="333333"/>
                </a:solidFill>
                <a:highlight>
                  <a:srgbClr val="FFFFFF"/>
                </a:highlight>
              </a:rPr>
              <a:t>0.9790347</a:t>
            </a:r>
            <a:endParaRPr sz="800" b="1">
              <a:solidFill>
                <a:srgbClr val="333333"/>
              </a:solidFill>
              <a:highlight>
                <a:srgbClr val="FFFFFF"/>
              </a:highlight>
            </a:endParaRPr>
          </a:p>
          <a:p>
            <a:pPr marL="0" lvl="0" indent="0" algn="l" rtl="0">
              <a:lnSpc>
                <a:spcPct val="100000"/>
              </a:lnSpc>
              <a:spcBef>
                <a:spcPts val="1600"/>
              </a:spcBef>
              <a:spcAft>
                <a:spcPts val="1600"/>
              </a:spcAft>
              <a:buNone/>
            </a:pPr>
            <a:r>
              <a:rPr lang="en-GB" sz="800">
                <a:solidFill>
                  <a:srgbClr val="333333"/>
                </a:solidFill>
                <a:highlight>
                  <a:srgbClr val="FFFFFF"/>
                </a:highlight>
              </a:rPr>
              <a:t>Spearman #rho = 0.999071/ Kendall #tau = 0.991986</a:t>
            </a:r>
            <a:endParaRPr sz="800">
              <a:solidFill>
                <a:srgbClr val="333333"/>
              </a:solidFill>
              <a:highlight>
                <a:srgbClr val="FFFFFF"/>
              </a:highlight>
            </a:endParaRPr>
          </a:p>
        </p:txBody>
      </p:sp>
      <p:sp>
        <p:nvSpPr>
          <p:cNvPr id="290" name="Google Shape;290;p39"/>
          <p:cNvSpPr txBox="1">
            <a:spLocks noGrp="1"/>
          </p:cNvSpPr>
          <p:nvPr>
            <p:ph type="subTitle" idx="4294967295"/>
          </p:nvPr>
        </p:nvSpPr>
        <p:spPr>
          <a:xfrm>
            <a:off x="245775" y="360500"/>
            <a:ext cx="8520600" cy="46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solidFill>
                  <a:srgbClr val="000000"/>
                </a:solidFill>
              </a:rPr>
              <a:t>Generic richness vs Specific richness are </a:t>
            </a:r>
            <a:r>
              <a:rPr lang="en-GB" sz="1500" b="1" u="sng">
                <a:solidFill>
                  <a:srgbClr val="000000"/>
                </a:solidFill>
              </a:rPr>
              <a:t>highly correlated </a:t>
            </a:r>
            <a:r>
              <a:rPr lang="en-GB" sz="1500">
                <a:solidFill>
                  <a:srgbClr val="000000"/>
                </a:solidFill>
              </a:rPr>
              <a:t>for available open databases</a:t>
            </a:r>
            <a:endParaRPr sz="1500" b="1" u="sng">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0"/>
          <p:cNvPicPr preferRelativeResize="0"/>
          <p:nvPr/>
        </p:nvPicPr>
        <p:blipFill rotWithShape="1">
          <a:blip r:embed="rId3">
            <a:alphaModFix/>
          </a:blip>
          <a:srcRect b="27829"/>
          <a:stretch/>
        </p:blipFill>
        <p:spPr>
          <a:xfrm>
            <a:off x="195525" y="4160849"/>
            <a:ext cx="5024848" cy="974375"/>
          </a:xfrm>
          <a:prstGeom prst="rect">
            <a:avLst/>
          </a:prstGeom>
          <a:noFill/>
          <a:ln>
            <a:noFill/>
          </a:ln>
        </p:spPr>
      </p:pic>
      <p:sp>
        <p:nvSpPr>
          <p:cNvPr id="296" name="Google Shape;296;p40"/>
          <p:cNvSpPr txBox="1">
            <a:spLocks noGrp="1"/>
          </p:cNvSpPr>
          <p:nvPr>
            <p:ph type="title"/>
          </p:nvPr>
        </p:nvSpPr>
        <p:spPr>
          <a:xfrm>
            <a:off x="311700" y="-106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Supplementary data</a:t>
            </a:r>
            <a:endParaRPr/>
          </a:p>
        </p:txBody>
      </p:sp>
      <p:pic>
        <p:nvPicPr>
          <p:cNvPr id="297" name="Google Shape;297;p40"/>
          <p:cNvPicPr preferRelativeResize="0"/>
          <p:nvPr/>
        </p:nvPicPr>
        <p:blipFill>
          <a:blip r:embed="rId4">
            <a:alphaModFix/>
          </a:blip>
          <a:stretch>
            <a:fillRect/>
          </a:stretch>
        </p:blipFill>
        <p:spPr>
          <a:xfrm>
            <a:off x="624400" y="466200"/>
            <a:ext cx="7179175" cy="1723400"/>
          </a:xfrm>
          <a:prstGeom prst="rect">
            <a:avLst/>
          </a:prstGeom>
          <a:noFill/>
          <a:ln>
            <a:noFill/>
          </a:ln>
        </p:spPr>
      </p:pic>
      <p:pic>
        <p:nvPicPr>
          <p:cNvPr id="298" name="Google Shape;298;p40"/>
          <p:cNvPicPr preferRelativeResize="0"/>
          <p:nvPr/>
        </p:nvPicPr>
        <p:blipFill>
          <a:blip r:embed="rId5">
            <a:alphaModFix/>
          </a:blip>
          <a:stretch>
            <a:fillRect/>
          </a:stretch>
        </p:blipFill>
        <p:spPr>
          <a:xfrm>
            <a:off x="5260321" y="2229025"/>
            <a:ext cx="3772499" cy="2296625"/>
          </a:xfrm>
          <a:prstGeom prst="rect">
            <a:avLst/>
          </a:prstGeom>
          <a:noFill/>
          <a:ln>
            <a:noFill/>
          </a:ln>
        </p:spPr>
      </p:pic>
      <p:pic>
        <p:nvPicPr>
          <p:cNvPr id="299" name="Google Shape;299;p40"/>
          <p:cNvPicPr preferRelativeResize="0"/>
          <p:nvPr/>
        </p:nvPicPr>
        <p:blipFill>
          <a:blip r:embed="rId6">
            <a:alphaModFix/>
          </a:blip>
          <a:stretch>
            <a:fillRect/>
          </a:stretch>
        </p:blipFill>
        <p:spPr>
          <a:xfrm>
            <a:off x="344525" y="2239000"/>
            <a:ext cx="3389274" cy="2056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 &amp; M (5 paragraphs)</a:t>
            </a:r>
            <a:endParaRPr/>
          </a:p>
        </p:txBody>
      </p:sp>
      <p:sp>
        <p:nvSpPr>
          <p:cNvPr id="67" name="Google Shape;67;p15"/>
          <p:cNvSpPr txBox="1">
            <a:spLocks noGrp="1"/>
          </p:cNvSpPr>
          <p:nvPr>
            <p:ph type="body" idx="1"/>
          </p:nvPr>
        </p:nvSpPr>
        <p:spPr>
          <a:xfrm>
            <a:off x="239100" y="1152475"/>
            <a:ext cx="8762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Available data. Data acquisition (photoquadrats). Generic richness PA, </a:t>
            </a:r>
            <a:r>
              <a:rPr lang="en-GB" sz="1200">
                <a:solidFill>
                  <a:srgbClr val="202124"/>
                </a:solidFill>
                <a:highlight>
                  <a:schemeClr val="lt1"/>
                </a:highlight>
              </a:rPr>
              <a:t>Occupancy-Frequency</a:t>
            </a:r>
            <a:r>
              <a:rPr lang="en-GB" sz="1200">
                <a:solidFill>
                  <a:srgbClr val="202124"/>
                </a:solidFill>
                <a:highlight>
                  <a:srgbClr val="FFFFFF"/>
                </a:highlight>
              </a:rPr>
              <a:t> (n quadrat present/ total n quadrats) and Coral Cover. </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Counterbalancing generic level vs. species level</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Vertical profiles with depth. Coral-cover (Mixed-model, lmer) and </a:t>
            </a:r>
            <a:r>
              <a:rPr lang="en-GB" sz="1200">
                <a:solidFill>
                  <a:srgbClr val="202124"/>
                </a:solidFill>
                <a:highlight>
                  <a:schemeClr val="lt1"/>
                </a:highlight>
              </a:rPr>
              <a:t>PA-generic richness (</a:t>
            </a:r>
            <a:r>
              <a:rPr lang="en-GB" sz="1200">
                <a:solidFill>
                  <a:srgbClr val="202124"/>
                </a:solidFill>
                <a:highlight>
                  <a:srgbClr val="FFFFFF"/>
                </a:highlight>
              </a:rPr>
              <a:t>MDE per island, </a:t>
            </a:r>
            <a:r>
              <a:rPr lang="en-GB" sz="1200">
                <a:solidFill>
                  <a:srgbClr val="202124"/>
                </a:solidFill>
                <a:highlight>
                  <a:srgbClr val="FFFFFF"/>
                </a:highlight>
                <a:latin typeface="Calibri"/>
                <a:ea typeface="Calibri"/>
                <a:cs typeface="Calibri"/>
                <a:sym typeface="Calibri"/>
              </a:rPr>
              <a:t>RangemodelR)</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Ordination and multi-dimensional scaling NMDS for the three databases:</a:t>
            </a:r>
            <a:endParaRPr sz="1200">
              <a:solidFill>
                <a:srgbClr val="202124"/>
              </a:solidFill>
              <a:highlight>
                <a:srgbClr val="FFFFFF"/>
              </a:highlight>
            </a:endParaRPr>
          </a:p>
          <a:p>
            <a:pPr marL="457200" lvl="0" indent="0" algn="l" rtl="0">
              <a:spcBef>
                <a:spcPts val="0"/>
              </a:spcBef>
              <a:spcAft>
                <a:spcPts val="0"/>
              </a:spcAft>
              <a:buNone/>
            </a:pPr>
            <a:r>
              <a:rPr lang="en-GB" sz="1200">
                <a:solidFill>
                  <a:srgbClr val="202124"/>
                </a:solidFill>
                <a:highlight>
                  <a:srgbClr val="FFFFFF"/>
                </a:highlight>
              </a:rPr>
              <a:t>	- PA,</a:t>
            </a:r>
            <a:endParaRPr sz="1200">
              <a:solidFill>
                <a:srgbClr val="202124"/>
              </a:solidFill>
              <a:highlight>
                <a:srgbClr val="FFFFFF"/>
              </a:highlight>
            </a:endParaRPr>
          </a:p>
          <a:p>
            <a:pPr marL="457200" lvl="0" indent="0" algn="l" rtl="0">
              <a:spcBef>
                <a:spcPts val="0"/>
              </a:spcBef>
              <a:spcAft>
                <a:spcPts val="0"/>
              </a:spcAft>
              <a:buNone/>
            </a:pPr>
            <a:r>
              <a:rPr lang="en-GB" sz="1200">
                <a:solidFill>
                  <a:srgbClr val="202124"/>
                </a:solidFill>
                <a:highlight>
                  <a:srgbClr val="FFFFFF"/>
                </a:highlight>
              </a:rPr>
              <a:t>	- Occupancy (Frequency)</a:t>
            </a:r>
            <a:endParaRPr sz="1200">
              <a:solidFill>
                <a:srgbClr val="202124"/>
              </a:solidFill>
              <a:highlight>
                <a:srgbClr val="FFFFFF"/>
              </a:highlight>
            </a:endParaRPr>
          </a:p>
          <a:p>
            <a:pPr marL="457200" lvl="0" indent="0" algn="l" rtl="0">
              <a:spcBef>
                <a:spcPts val="0"/>
              </a:spcBef>
              <a:spcAft>
                <a:spcPts val="0"/>
              </a:spcAft>
              <a:buNone/>
            </a:pPr>
            <a:r>
              <a:rPr lang="en-GB" sz="1200">
                <a:solidFill>
                  <a:srgbClr val="202124"/>
                </a:solidFill>
                <a:highlight>
                  <a:srgbClr val="FFFFFF"/>
                </a:highlight>
              </a:rPr>
              <a:t>	- Coral cover</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chemeClr val="lt1"/>
                </a:highlight>
              </a:rPr>
              <a:t>Diversity analysis. for the three databases: PA, Occupancy (Frequency), Coral cover. “Jaccard” and “Bray” index.family</a:t>
            </a:r>
            <a:endParaRPr sz="1200">
              <a:solidFill>
                <a:srgbClr val="202124"/>
              </a:solidFill>
              <a:highlight>
                <a:schemeClr val="lt1"/>
              </a:highlight>
            </a:endParaRPr>
          </a:p>
          <a:p>
            <a:pPr marL="914400" lvl="0" indent="0" algn="l" rtl="0">
              <a:spcBef>
                <a:spcPts val="0"/>
              </a:spcBef>
              <a:spcAft>
                <a:spcPts val="0"/>
              </a:spcAft>
              <a:buNone/>
            </a:pPr>
            <a:r>
              <a:rPr lang="en-GB" sz="1200">
                <a:solidFill>
                  <a:srgbClr val="202124"/>
                </a:solidFill>
                <a:highlight>
                  <a:schemeClr val="lt1"/>
                </a:highlight>
              </a:rPr>
              <a:t>1. Check variance and homocedasticity of beta-diversity for the different depths. Betadisper (beta-diversity, group = Depths) </a:t>
            </a:r>
            <a:endParaRPr sz="1200">
              <a:solidFill>
                <a:srgbClr val="202124"/>
              </a:solidFill>
              <a:highlight>
                <a:schemeClr val="lt1"/>
              </a:highlight>
            </a:endParaRPr>
          </a:p>
          <a:p>
            <a:pPr marL="914400" lvl="0" indent="0" algn="l" rtl="0">
              <a:spcBef>
                <a:spcPts val="0"/>
              </a:spcBef>
              <a:spcAft>
                <a:spcPts val="0"/>
              </a:spcAft>
              <a:buNone/>
            </a:pPr>
            <a:r>
              <a:rPr lang="en-GB" sz="1200">
                <a:solidFill>
                  <a:srgbClr val="202124"/>
                </a:solidFill>
                <a:highlight>
                  <a:schemeClr val="lt1"/>
                </a:highlight>
              </a:rPr>
              <a:t>2. Estimation of pair-wise beta-diversity per separate depths (beta.pair), boxplot of beta-diversity distances per depth and linear model of mean values with increasing depth </a:t>
            </a:r>
            <a:endParaRPr sz="1200">
              <a:solidFill>
                <a:srgbClr val="202124"/>
              </a:solidFill>
              <a:highlight>
                <a:schemeClr val="lt1"/>
              </a:highlight>
            </a:endParaRPr>
          </a:p>
          <a:p>
            <a:pPr marL="457200" lvl="0" indent="0" algn="l" rtl="0">
              <a:spcBef>
                <a:spcPts val="0"/>
              </a:spcBef>
              <a:spcAft>
                <a:spcPts val="0"/>
              </a:spcAft>
              <a:buNone/>
            </a:pPr>
            <a:r>
              <a:rPr lang="en-GB" sz="1200">
                <a:solidFill>
                  <a:srgbClr val="202124"/>
                </a:solidFill>
                <a:highlight>
                  <a:schemeClr val="lt1"/>
                </a:highlight>
              </a:rPr>
              <a:t>	3. Correlation of pair-wise beta-diversity with geographical distance</a:t>
            </a:r>
            <a:endParaRPr sz="1200">
              <a:solidFill>
                <a:srgbClr val="202124"/>
              </a:solidFill>
              <a:highlight>
                <a:schemeClr val="lt1"/>
              </a:highlight>
            </a:endParaRPr>
          </a:p>
          <a:p>
            <a:pPr marL="457200" lvl="0" indent="0" algn="l" rtl="0">
              <a:spcBef>
                <a:spcPts val="0"/>
              </a:spcBef>
              <a:spcAft>
                <a:spcPts val="0"/>
              </a:spcAft>
              <a:buNone/>
            </a:pPr>
            <a:endParaRPr sz="1200">
              <a:solidFill>
                <a:srgbClr val="202124"/>
              </a:solidFill>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39100" y="-88375"/>
            <a:ext cx="8835300" cy="7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Results (2 main sections) </a:t>
            </a:r>
            <a:r>
              <a:rPr lang="en-GB"/>
              <a:t>- </a:t>
            </a:r>
            <a:r>
              <a:rPr lang="en-GB" sz="1600"/>
              <a:t>but, short introduction of species level vs genus level; closing short paragraph saying that for three database approaches similar/same patterns)</a:t>
            </a:r>
            <a:endParaRPr sz="1600"/>
          </a:p>
        </p:txBody>
      </p:sp>
      <p:sp>
        <p:nvSpPr>
          <p:cNvPr id="73" name="Google Shape;73;p16"/>
          <p:cNvSpPr txBox="1">
            <a:spLocks noGrp="1"/>
          </p:cNvSpPr>
          <p:nvPr>
            <p:ph type="body" idx="1"/>
          </p:nvPr>
        </p:nvSpPr>
        <p:spPr>
          <a:xfrm>
            <a:off x="239100" y="771475"/>
            <a:ext cx="8762700" cy="4218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 Genus level vs species level. Comment the correlations from open-access and available databases.</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1. Vertical profiles (a) coral cover decreases with depth “mixed model” and (b) generic richness relationship with depth “MDE”</a:t>
            </a:r>
            <a:endParaRPr sz="1200">
              <a:solidFill>
                <a:srgbClr val="202124"/>
              </a:solidFill>
              <a:highlight>
                <a:srgbClr val="FFFFFF"/>
              </a:highlight>
            </a:endParaRPr>
          </a:p>
          <a:p>
            <a:pPr marL="457200" lvl="0" indent="-304800" algn="l" rtl="0">
              <a:spcBef>
                <a:spcPts val="0"/>
              </a:spcBef>
              <a:spcAft>
                <a:spcPts val="0"/>
              </a:spcAft>
              <a:buClr>
                <a:srgbClr val="202124"/>
              </a:buClr>
              <a:buSzPts val="1200"/>
              <a:buChar char="-"/>
            </a:pPr>
            <a:r>
              <a:rPr lang="en-GB" sz="1200">
                <a:solidFill>
                  <a:srgbClr val="202124"/>
                </a:solidFill>
                <a:highlight>
                  <a:srgbClr val="FFFFFF"/>
                </a:highlight>
              </a:rPr>
              <a:t>2. 	</a:t>
            </a:r>
            <a:r>
              <a:rPr lang="en-GB" sz="1200">
                <a:solidFill>
                  <a:srgbClr val="202124"/>
                </a:solidFill>
                <a:highlight>
                  <a:schemeClr val="lt1"/>
                </a:highlight>
              </a:rPr>
              <a:t>(a) database PA </a:t>
            </a:r>
            <a:endParaRPr sz="1200">
              <a:solidFill>
                <a:srgbClr val="202124"/>
              </a:solidFill>
              <a:highlight>
                <a:schemeClr val="lt1"/>
              </a:highlight>
            </a:endParaRPr>
          </a:p>
          <a:p>
            <a:pPr marL="914400" lvl="0" indent="457200" algn="l" rtl="0">
              <a:spcBef>
                <a:spcPts val="0"/>
              </a:spcBef>
              <a:spcAft>
                <a:spcPts val="0"/>
              </a:spcAft>
              <a:buNone/>
            </a:pPr>
            <a:r>
              <a:rPr lang="en-GB" sz="1200">
                <a:solidFill>
                  <a:srgbClr val="202124"/>
                </a:solidFill>
                <a:highlight>
                  <a:srgbClr val="FFFFFF"/>
                </a:highlight>
              </a:rPr>
              <a:t>NMDS</a:t>
            </a:r>
            <a:endParaRPr sz="1200">
              <a:solidFill>
                <a:srgbClr val="202124"/>
              </a:solidFill>
              <a:highlight>
                <a:srgbClr val="FFFFFF"/>
              </a:highlight>
            </a:endParaRPr>
          </a:p>
          <a:p>
            <a:pPr marL="914400" lvl="0" indent="457200" algn="l" rtl="0">
              <a:spcBef>
                <a:spcPts val="0"/>
              </a:spcBef>
              <a:spcAft>
                <a:spcPts val="0"/>
              </a:spcAft>
              <a:buNone/>
            </a:pPr>
            <a:r>
              <a:rPr lang="en-GB" sz="1200">
                <a:solidFill>
                  <a:srgbClr val="202124"/>
                </a:solidFill>
                <a:highlight>
                  <a:srgbClr val="FFFFFF"/>
                </a:highlight>
              </a:rPr>
              <a:t>Variance, homocedasticity “betadisper” distance to median, anovas for depths…</a:t>
            </a:r>
            <a:endParaRPr sz="1200">
              <a:solidFill>
                <a:srgbClr val="202124"/>
              </a:solidFill>
              <a:highlight>
                <a:srgbClr val="FFFFFF"/>
              </a:highlight>
            </a:endParaRPr>
          </a:p>
          <a:p>
            <a:pPr marL="1371600" lvl="0" indent="0" algn="l" rtl="0">
              <a:spcBef>
                <a:spcPts val="0"/>
              </a:spcBef>
              <a:spcAft>
                <a:spcPts val="0"/>
              </a:spcAft>
              <a:buNone/>
            </a:pPr>
            <a:r>
              <a:rPr lang="en-GB" sz="1200">
                <a:solidFill>
                  <a:srgbClr val="202124"/>
                </a:solidFill>
                <a:highlight>
                  <a:schemeClr val="lt1"/>
                </a:highlight>
              </a:rPr>
              <a:t>Regressions of “beta.pair” beta.diversity per different depths with increasing depth </a:t>
            </a:r>
            <a:r>
              <a:rPr lang="en-GB" sz="1200">
                <a:solidFill>
                  <a:srgbClr val="202124"/>
                </a:solidFill>
                <a:highlight>
                  <a:srgbClr val="FFFFFF"/>
                </a:highlight>
              </a:rPr>
              <a:t> </a:t>
            </a:r>
            <a:endParaRPr sz="1200">
              <a:solidFill>
                <a:srgbClr val="202124"/>
              </a:solidFill>
              <a:highlight>
                <a:srgbClr val="FFFFFF"/>
              </a:highlight>
            </a:endParaRPr>
          </a:p>
          <a:p>
            <a:pPr marL="1371600" lvl="0" indent="0" algn="l" rtl="0">
              <a:spcBef>
                <a:spcPts val="0"/>
              </a:spcBef>
              <a:spcAft>
                <a:spcPts val="0"/>
              </a:spcAft>
              <a:buNone/>
            </a:pPr>
            <a:r>
              <a:rPr lang="en-GB" sz="1200">
                <a:solidFill>
                  <a:srgbClr val="202124"/>
                </a:solidFill>
                <a:highlight>
                  <a:srgbClr val="FFFFFF"/>
                </a:highlight>
              </a:rPr>
              <a:t>Mantel relation with geographical distance (no patterns)</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chemeClr val="lt1"/>
                </a:highlight>
              </a:rPr>
              <a:t>		(b) database Occupancy</a:t>
            </a:r>
            <a:endParaRPr sz="1200">
              <a:solidFill>
                <a:srgbClr val="202124"/>
              </a:solidFill>
              <a:highlight>
                <a:schemeClr val="lt1"/>
              </a:highlight>
            </a:endParaRPr>
          </a:p>
          <a:p>
            <a:pPr marL="914400" lvl="0" indent="457200" algn="l" rtl="0">
              <a:spcBef>
                <a:spcPts val="0"/>
              </a:spcBef>
              <a:spcAft>
                <a:spcPts val="0"/>
              </a:spcAft>
              <a:buClr>
                <a:schemeClr val="dk1"/>
              </a:buClr>
              <a:buSzPts val="1100"/>
              <a:buFont typeface="Arial"/>
              <a:buNone/>
            </a:pPr>
            <a:r>
              <a:rPr lang="en-GB" sz="1200">
                <a:solidFill>
                  <a:srgbClr val="202124"/>
                </a:solidFill>
                <a:highlight>
                  <a:schemeClr val="lt1"/>
                </a:highlight>
              </a:rPr>
              <a:t>NMDS</a:t>
            </a:r>
            <a:endParaRPr sz="1200">
              <a:solidFill>
                <a:srgbClr val="202124"/>
              </a:solidFill>
              <a:highlight>
                <a:schemeClr val="lt1"/>
              </a:highlight>
            </a:endParaRPr>
          </a:p>
          <a:p>
            <a:pPr marL="914400" lvl="0" indent="457200" algn="l" rtl="0">
              <a:spcBef>
                <a:spcPts val="0"/>
              </a:spcBef>
              <a:spcAft>
                <a:spcPts val="0"/>
              </a:spcAft>
              <a:buClr>
                <a:schemeClr val="dk1"/>
              </a:buClr>
              <a:buSzPts val="1100"/>
              <a:buFont typeface="Arial"/>
              <a:buNone/>
            </a:pPr>
            <a:r>
              <a:rPr lang="en-GB" sz="1200">
                <a:solidFill>
                  <a:srgbClr val="202124"/>
                </a:solidFill>
                <a:highlight>
                  <a:schemeClr val="lt1"/>
                </a:highlight>
              </a:rPr>
              <a:t>Variance, homocedasticity “betadisper” distance to median, anovas for depths…</a:t>
            </a:r>
            <a:endParaRPr sz="1200">
              <a:solidFill>
                <a:srgbClr val="202124"/>
              </a:solidFill>
              <a:highlight>
                <a:schemeClr val="lt1"/>
              </a:highlight>
            </a:endParaRPr>
          </a:p>
          <a:p>
            <a:pPr marL="1371600" lvl="0" indent="0" algn="l" rtl="0">
              <a:spcBef>
                <a:spcPts val="0"/>
              </a:spcBef>
              <a:spcAft>
                <a:spcPts val="0"/>
              </a:spcAft>
              <a:buClr>
                <a:schemeClr val="dk1"/>
              </a:buClr>
              <a:buSzPts val="1100"/>
              <a:buFont typeface="Arial"/>
              <a:buNone/>
            </a:pPr>
            <a:r>
              <a:rPr lang="en-GB" sz="1200">
                <a:solidFill>
                  <a:srgbClr val="202124"/>
                </a:solidFill>
                <a:highlight>
                  <a:schemeClr val="lt1"/>
                </a:highlight>
              </a:rPr>
              <a:t>Regressions of “beta.pair” beta.diversity per different depths with increasing depth </a:t>
            </a:r>
            <a:endParaRPr sz="1200">
              <a:solidFill>
                <a:srgbClr val="202124"/>
              </a:solidFill>
              <a:highlight>
                <a:schemeClr val="lt1"/>
              </a:highlight>
            </a:endParaRPr>
          </a:p>
          <a:p>
            <a:pPr marL="1371600" lvl="0" indent="0" algn="l" rtl="0">
              <a:spcBef>
                <a:spcPts val="0"/>
              </a:spcBef>
              <a:spcAft>
                <a:spcPts val="0"/>
              </a:spcAft>
              <a:buClr>
                <a:schemeClr val="dk1"/>
              </a:buClr>
              <a:buSzPts val="1100"/>
              <a:buFont typeface="Arial"/>
              <a:buNone/>
            </a:pPr>
            <a:r>
              <a:rPr lang="en-GB" sz="1200">
                <a:solidFill>
                  <a:srgbClr val="202124"/>
                </a:solidFill>
                <a:highlight>
                  <a:schemeClr val="lt1"/>
                </a:highlight>
              </a:rPr>
              <a:t>Mantel relation with geographical distance (no patterns)</a:t>
            </a:r>
            <a:endParaRPr sz="1200">
              <a:solidFill>
                <a:srgbClr val="202124"/>
              </a:solidFill>
              <a:highlight>
                <a:schemeClr val="lt1"/>
              </a:highlight>
            </a:endParaRPr>
          </a:p>
          <a:p>
            <a:pPr marL="0" lvl="0" indent="0" algn="l" rtl="0">
              <a:spcBef>
                <a:spcPts val="0"/>
              </a:spcBef>
              <a:spcAft>
                <a:spcPts val="0"/>
              </a:spcAft>
              <a:buNone/>
            </a:pPr>
            <a:r>
              <a:rPr lang="en-GB" sz="1200">
                <a:solidFill>
                  <a:srgbClr val="202124"/>
                </a:solidFill>
                <a:highlight>
                  <a:schemeClr val="lt1"/>
                </a:highlight>
              </a:rPr>
              <a:t>		(c) database Coral cover. </a:t>
            </a:r>
            <a:endParaRPr sz="1200">
              <a:solidFill>
                <a:srgbClr val="202124"/>
              </a:solidFill>
              <a:highlight>
                <a:schemeClr val="lt1"/>
              </a:highlight>
            </a:endParaRPr>
          </a:p>
          <a:p>
            <a:pPr marL="914400" lvl="0" indent="457200" algn="l" rtl="0">
              <a:spcBef>
                <a:spcPts val="0"/>
              </a:spcBef>
              <a:spcAft>
                <a:spcPts val="0"/>
              </a:spcAft>
              <a:buClr>
                <a:schemeClr val="dk1"/>
              </a:buClr>
              <a:buSzPts val="1100"/>
              <a:buFont typeface="Arial"/>
              <a:buNone/>
            </a:pPr>
            <a:r>
              <a:rPr lang="en-GB" sz="1200">
                <a:solidFill>
                  <a:srgbClr val="202124"/>
                </a:solidFill>
                <a:highlight>
                  <a:schemeClr val="lt1"/>
                </a:highlight>
              </a:rPr>
              <a:t>NMDS</a:t>
            </a:r>
            <a:endParaRPr sz="1200">
              <a:solidFill>
                <a:srgbClr val="202124"/>
              </a:solidFill>
              <a:highlight>
                <a:schemeClr val="lt1"/>
              </a:highlight>
            </a:endParaRPr>
          </a:p>
          <a:p>
            <a:pPr marL="914400" lvl="0" indent="457200" algn="l" rtl="0">
              <a:spcBef>
                <a:spcPts val="0"/>
              </a:spcBef>
              <a:spcAft>
                <a:spcPts val="0"/>
              </a:spcAft>
              <a:buClr>
                <a:schemeClr val="dk1"/>
              </a:buClr>
              <a:buSzPts val="1100"/>
              <a:buFont typeface="Arial"/>
              <a:buNone/>
            </a:pPr>
            <a:r>
              <a:rPr lang="en-GB" sz="1200">
                <a:solidFill>
                  <a:srgbClr val="202124"/>
                </a:solidFill>
                <a:highlight>
                  <a:schemeClr val="lt1"/>
                </a:highlight>
              </a:rPr>
              <a:t>Variance, homocedasticity “betadisper” distance to median, anovas for depths…</a:t>
            </a:r>
            <a:endParaRPr sz="1200">
              <a:solidFill>
                <a:srgbClr val="202124"/>
              </a:solidFill>
              <a:highlight>
                <a:schemeClr val="lt1"/>
              </a:highlight>
            </a:endParaRPr>
          </a:p>
          <a:p>
            <a:pPr marL="1371600" lvl="0" indent="0" algn="l" rtl="0">
              <a:spcBef>
                <a:spcPts val="0"/>
              </a:spcBef>
              <a:spcAft>
                <a:spcPts val="0"/>
              </a:spcAft>
              <a:buClr>
                <a:schemeClr val="dk1"/>
              </a:buClr>
              <a:buSzPts val="1100"/>
              <a:buFont typeface="Arial"/>
              <a:buNone/>
            </a:pPr>
            <a:r>
              <a:rPr lang="en-GB" sz="1200">
                <a:solidFill>
                  <a:srgbClr val="202124"/>
                </a:solidFill>
                <a:highlight>
                  <a:schemeClr val="lt1"/>
                </a:highlight>
              </a:rPr>
              <a:t>Regressions of “beta.pair” beta.diversity per different depths with increasing depth </a:t>
            </a:r>
            <a:endParaRPr sz="1200">
              <a:solidFill>
                <a:srgbClr val="202124"/>
              </a:solidFill>
              <a:highlight>
                <a:schemeClr val="lt1"/>
              </a:highlight>
            </a:endParaRPr>
          </a:p>
          <a:p>
            <a:pPr marL="1371600" lvl="0" indent="0" algn="l" rtl="0">
              <a:spcBef>
                <a:spcPts val="0"/>
              </a:spcBef>
              <a:spcAft>
                <a:spcPts val="0"/>
              </a:spcAft>
              <a:buNone/>
            </a:pPr>
            <a:r>
              <a:rPr lang="en-GB" sz="1200">
                <a:solidFill>
                  <a:srgbClr val="202124"/>
                </a:solidFill>
                <a:highlight>
                  <a:schemeClr val="lt1"/>
                </a:highlight>
              </a:rPr>
              <a:t>Mantel relation with geographical distance (no patterns)</a:t>
            </a:r>
            <a:endParaRPr sz="1200">
              <a:solidFill>
                <a:srgbClr val="202124"/>
              </a:solidFill>
              <a:highlight>
                <a:schemeClr val="lt1"/>
              </a:highlight>
            </a:endParaRPr>
          </a:p>
          <a:p>
            <a:pPr marL="457200" lvl="0" indent="-304800" algn="l" rtl="0">
              <a:spcBef>
                <a:spcPts val="0"/>
              </a:spcBef>
              <a:spcAft>
                <a:spcPts val="0"/>
              </a:spcAft>
              <a:buClr>
                <a:srgbClr val="202124"/>
              </a:buClr>
              <a:buSzPts val="1200"/>
              <a:buChar char="-"/>
            </a:pPr>
            <a:r>
              <a:rPr lang="en-GB" sz="1200">
                <a:solidFill>
                  <a:srgbClr val="202124"/>
                </a:solidFill>
                <a:highlight>
                  <a:schemeClr val="lt1"/>
                </a:highlight>
              </a:rPr>
              <a:t>** Similarities in conclusions of three databases. Same sampling effort but different ecological measures.</a:t>
            </a:r>
            <a:endParaRPr sz="1200">
              <a:solidFill>
                <a:srgbClr val="202124"/>
              </a:solidFill>
              <a:highlight>
                <a:schemeClr val="lt1"/>
              </a:highlight>
            </a:endParaRPr>
          </a:p>
          <a:p>
            <a:pPr marL="1371600" lvl="0" indent="0" algn="l" rtl="0">
              <a:spcBef>
                <a:spcPts val="0"/>
              </a:spcBef>
              <a:spcAft>
                <a:spcPts val="0"/>
              </a:spcAft>
              <a:buNone/>
            </a:pPr>
            <a:endParaRPr sz="1200">
              <a:solidFill>
                <a:srgbClr val="202124"/>
              </a:solidFill>
              <a:highlight>
                <a:schemeClr val="lt1"/>
              </a:highlight>
            </a:endParaRPr>
          </a:p>
          <a:p>
            <a:pPr marL="457200" lvl="0" indent="0" algn="l" rtl="0">
              <a:spcBef>
                <a:spcPts val="0"/>
              </a:spcBef>
              <a:spcAft>
                <a:spcPts val="0"/>
              </a:spcAft>
              <a:buNone/>
            </a:pPr>
            <a:endParaRPr sz="1200">
              <a:solidFill>
                <a:srgbClr val="202124"/>
              </a:solidFill>
              <a:highlight>
                <a:schemeClr val="lt1"/>
              </a:highlight>
            </a:endParaRPr>
          </a:p>
          <a:p>
            <a:pPr marL="457200" lvl="0" indent="0" algn="l" rtl="0">
              <a:spcBef>
                <a:spcPts val="0"/>
              </a:spcBef>
              <a:spcAft>
                <a:spcPts val="0"/>
              </a:spcAft>
              <a:buNone/>
            </a:pPr>
            <a:endParaRPr sz="1200">
              <a:solidFill>
                <a:srgbClr val="202124"/>
              </a:solidFill>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73350" y="203775"/>
            <a:ext cx="442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dk1"/>
                </a:solidFill>
              </a:rPr>
              <a:t>Coral cover vs depth</a:t>
            </a:r>
            <a:endParaRPr b="1"/>
          </a:p>
        </p:txBody>
      </p:sp>
      <p:sp>
        <p:nvSpPr>
          <p:cNvPr id="79" name="Google Shape;79;p17"/>
          <p:cNvSpPr txBox="1"/>
          <p:nvPr/>
        </p:nvSpPr>
        <p:spPr>
          <a:xfrm>
            <a:off x="4640825" y="89200"/>
            <a:ext cx="4461000" cy="406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Visualization: Coral decreases in a general way. Black points are means.</a:t>
            </a:r>
            <a:endParaRPr/>
          </a:p>
          <a:p>
            <a:pPr marL="0" lvl="0" indent="0" algn="l" rtl="0">
              <a:spcBef>
                <a:spcPts val="0"/>
              </a:spcBef>
              <a:spcAft>
                <a:spcPts val="0"/>
              </a:spcAft>
              <a:buNone/>
            </a:pPr>
            <a:r>
              <a:rPr lang="en-GB"/>
              <a:t>Statistical tests:</a:t>
            </a:r>
            <a:endParaRPr/>
          </a:p>
          <a:p>
            <a:pPr marL="457200" lvl="0" indent="-317500" algn="l" rtl="0">
              <a:spcBef>
                <a:spcPts val="0"/>
              </a:spcBef>
              <a:spcAft>
                <a:spcPts val="0"/>
              </a:spcAft>
              <a:buSzPts val="1400"/>
              <a:buChar char="-"/>
            </a:pPr>
            <a:r>
              <a:rPr lang="en-GB"/>
              <a:t>What? If coral decreases with depth</a:t>
            </a:r>
            <a:endParaRPr/>
          </a:p>
          <a:p>
            <a:pPr marL="457200" lvl="0" indent="-317500" algn="l" rtl="0">
              <a:spcBef>
                <a:spcPts val="0"/>
              </a:spcBef>
              <a:spcAft>
                <a:spcPts val="0"/>
              </a:spcAft>
              <a:buSzPts val="1400"/>
              <a:buChar char="-"/>
            </a:pPr>
            <a:r>
              <a:rPr lang="en-GB"/>
              <a:t>Why? Because this is the departing hypothesis </a:t>
            </a:r>
            <a:endParaRPr/>
          </a:p>
          <a:p>
            <a:pPr marL="457200" lvl="0" indent="-317500" algn="l" rtl="0">
              <a:spcBef>
                <a:spcPts val="0"/>
              </a:spcBef>
              <a:spcAft>
                <a:spcPts val="0"/>
              </a:spcAft>
              <a:buSzPts val="1400"/>
              <a:buChar char="-"/>
            </a:pPr>
            <a:r>
              <a:rPr lang="en-GB"/>
              <a:t>How? Mixed-model “lmer” with random site intercept as not interested in island variations.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GB" b="1"/>
              <a:t>Interpretation: </a:t>
            </a:r>
            <a:r>
              <a:rPr lang="en-GB"/>
              <a:t>Coral cover decreases with depth with this equation :</a:t>
            </a:r>
            <a:endParaRPr/>
          </a:p>
          <a:p>
            <a:pPr marL="457200" lvl="0" indent="0" algn="l" rtl="0">
              <a:spcBef>
                <a:spcPts val="0"/>
              </a:spcBef>
              <a:spcAft>
                <a:spcPts val="0"/>
              </a:spcAft>
              <a:buNone/>
            </a:pPr>
            <a:r>
              <a:rPr lang="en-GB"/>
              <a:t>	Cover = Depth*(-0.3108) + 38.82</a:t>
            </a:r>
            <a:endParaRPr/>
          </a:p>
          <a:p>
            <a:pPr marL="457200" lvl="0" indent="-317500" algn="l" rtl="0">
              <a:spcBef>
                <a:spcPts val="0"/>
              </a:spcBef>
              <a:spcAft>
                <a:spcPts val="0"/>
              </a:spcAft>
              <a:buSzPts val="1400"/>
              <a:buChar char="-"/>
            </a:pPr>
            <a:r>
              <a:rPr lang="en-GB"/>
              <a:t>Opinion: I checked different mixed models options and I kept the simplest number of variables with lowest AIC and BIC. However, I am not sure how good is this model and the percentage of data that it explains... You have the command and the output from R in comments</a:t>
            </a:r>
            <a:endParaRPr/>
          </a:p>
        </p:txBody>
      </p:sp>
      <p:sp>
        <p:nvSpPr>
          <p:cNvPr id="80" name="Google Shape;80;p17"/>
          <p:cNvSpPr txBox="1"/>
          <p:nvPr/>
        </p:nvSpPr>
        <p:spPr>
          <a:xfrm>
            <a:off x="4707850" y="4574900"/>
            <a:ext cx="2596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a:solidFill>
                  <a:srgbClr val="202124"/>
                </a:solidFill>
                <a:highlight>
                  <a:schemeClr val="lt1"/>
                </a:highlight>
              </a:rPr>
              <a:t>I think this figure should be 1a</a:t>
            </a:r>
            <a:r>
              <a:rPr lang="en-GB" sz="1200">
                <a:solidFill>
                  <a:srgbClr val="202124"/>
                </a:solidFill>
                <a:highlight>
                  <a:schemeClr val="lt1"/>
                </a:highlight>
              </a:rPr>
              <a:t> </a:t>
            </a:r>
            <a:endParaRPr/>
          </a:p>
        </p:txBody>
      </p:sp>
      <p:sp>
        <p:nvSpPr>
          <p:cNvPr id="81" name="Google Shape;81;p17"/>
          <p:cNvSpPr txBox="1"/>
          <p:nvPr/>
        </p:nvSpPr>
        <p:spPr>
          <a:xfrm>
            <a:off x="475975" y="3937300"/>
            <a:ext cx="4095900" cy="121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rgbClr val="202124"/>
                </a:solidFill>
                <a:highlight>
                  <a:schemeClr val="lt1"/>
                </a:highlight>
              </a:rPr>
              <a:t>Red -&gt; Mean and error bars “stat_summary”</a:t>
            </a:r>
            <a:endParaRPr sz="1200">
              <a:solidFill>
                <a:srgbClr val="202124"/>
              </a:solidFill>
              <a:highlight>
                <a:schemeClr val="lt1"/>
              </a:highlight>
            </a:endParaRPr>
          </a:p>
          <a:p>
            <a:pPr marL="0" lvl="0" indent="0" algn="l" rtl="0">
              <a:lnSpc>
                <a:spcPct val="115000"/>
              </a:lnSpc>
              <a:spcBef>
                <a:spcPts val="0"/>
              </a:spcBef>
              <a:spcAft>
                <a:spcPts val="0"/>
              </a:spcAft>
              <a:buNone/>
            </a:pPr>
            <a:r>
              <a:rPr lang="en-GB" sz="1200">
                <a:solidFill>
                  <a:srgbClr val="202124"/>
                </a:solidFill>
                <a:highlight>
                  <a:schemeClr val="lt1"/>
                </a:highlight>
              </a:rPr>
              <a:t>Points -&gt; Islands coral cover</a:t>
            </a:r>
            <a:endParaRPr sz="1200">
              <a:solidFill>
                <a:srgbClr val="202124"/>
              </a:solidFill>
              <a:highlight>
                <a:schemeClr val="lt1"/>
              </a:highlight>
            </a:endParaRPr>
          </a:p>
          <a:p>
            <a:pPr marL="0" lvl="0" indent="0" algn="l" rtl="0">
              <a:lnSpc>
                <a:spcPct val="115000"/>
              </a:lnSpc>
              <a:spcBef>
                <a:spcPts val="0"/>
              </a:spcBef>
              <a:spcAft>
                <a:spcPts val="0"/>
              </a:spcAft>
              <a:buNone/>
            </a:pPr>
            <a:r>
              <a:rPr lang="en-GB" sz="1200">
                <a:solidFill>
                  <a:srgbClr val="202124"/>
                </a:solidFill>
                <a:highlight>
                  <a:schemeClr val="lt1"/>
                </a:highlight>
              </a:rPr>
              <a:t>Blue dashed line -&gt; predicted values from mixed model</a:t>
            </a:r>
            <a:endParaRPr sz="1200">
              <a:solidFill>
                <a:srgbClr val="202124"/>
              </a:solidFill>
              <a:highlight>
                <a:schemeClr val="lt1"/>
              </a:highlight>
            </a:endParaRPr>
          </a:p>
          <a:p>
            <a:pPr marL="0" lvl="0" indent="0" algn="l" rtl="0">
              <a:lnSpc>
                <a:spcPct val="115000"/>
              </a:lnSpc>
              <a:spcBef>
                <a:spcPts val="0"/>
              </a:spcBef>
              <a:spcAft>
                <a:spcPts val="0"/>
              </a:spcAft>
              <a:buNone/>
            </a:pPr>
            <a:r>
              <a:rPr lang="en-GB" sz="1200">
                <a:solidFill>
                  <a:srgbClr val="202124"/>
                </a:solidFill>
                <a:highlight>
                  <a:schemeClr val="lt1"/>
                </a:highlight>
              </a:rPr>
              <a:t>Black dashed line -&gt; geom_ribbon, stat = “smooth”, method = “loess”</a:t>
            </a:r>
            <a:endParaRPr sz="1200">
              <a:solidFill>
                <a:srgbClr val="202124"/>
              </a:solidFill>
              <a:highlight>
                <a:schemeClr val="lt1"/>
              </a:highlight>
            </a:endParaRPr>
          </a:p>
        </p:txBody>
      </p:sp>
      <p:pic>
        <p:nvPicPr>
          <p:cNvPr id="82" name="Google Shape;82;p17"/>
          <p:cNvPicPr preferRelativeResize="0"/>
          <p:nvPr/>
        </p:nvPicPr>
        <p:blipFill>
          <a:blip r:embed="rId3">
            <a:alphaModFix/>
          </a:blip>
          <a:stretch>
            <a:fillRect/>
          </a:stretch>
        </p:blipFill>
        <p:spPr>
          <a:xfrm>
            <a:off x="418100" y="603975"/>
            <a:ext cx="3475900" cy="3377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195650" y="110300"/>
            <a:ext cx="36489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Generic richness (PA) vs Depth</a:t>
            </a:r>
            <a:endParaRPr b="1"/>
          </a:p>
        </p:txBody>
      </p:sp>
      <p:sp>
        <p:nvSpPr>
          <p:cNvPr id="88" name="Google Shape;88;p18"/>
          <p:cNvSpPr txBox="1"/>
          <p:nvPr/>
        </p:nvSpPr>
        <p:spPr>
          <a:xfrm>
            <a:off x="4249875" y="1152675"/>
            <a:ext cx="1514400" cy="3693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1200"/>
          </a:p>
        </p:txBody>
      </p:sp>
      <p:sp>
        <p:nvSpPr>
          <p:cNvPr id="89" name="Google Shape;89;p18"/>
          <p:cNvSpPr txBox="1"/>
          <p:nvPr/>
        </p:nvSpPr>
        <p:spPr>
          <a:xfrm>
            <a:off x="4337850" y="0"/>
            <a:ext cx="4806000" cy="480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a:t>Visualization: Generic richness peaks at 20-60m. </a:t>
            </a:r>
            <a:r>
              <a:rPr lang="en-GB" sz="1300">
                <a:solidFill>
                  <a:schemeClr val="dk1"/>
                </a:solidFill>
              </a:rPr>
              <a:t>The mean of generic richness for all islands is in black with se, colour points show observed generic richness in islands, dashed show predicted richness with lower and upper CI per islands </a:t>
            </a:r>
            <a:endParaRPr sz="1300"/>
          </a:p>
          <a:p>
            <a:pPr marL="0" lvl="0" indent="0" algn="l" rtl="0">
              <a:spcBef>
                <a:spcPts val="0"/>
              </a:spcBef>
              <a:spcAft>
                <a:spcPts val="0"/>
              </a:spcAft>
              <a:buNone/>
            </a:pPr>
            <a:r>
              <a:rPr lang="en-GB" sz="1300"/>
              <a:t>Statistical tests:</a:t>
            </a:r>
            <a:endParaRPr sz="1300"/>
          </a:p>
          <a:p>
            <a:pPr marL="457200" lvl="0" indent="-311150" algn="l" rtl="0">
              <a:spcBef>
                <a:spcPts val="0"/>
              </a:spcBef>
              <a:spcAft>
                <a:spcPts val="0"/>
              </a:spcAft>
              <a:buSzPts val="1300"/>
              <a:buChar char="-"/>
            </a:pPr>
            <a:r>
              <a:rPr lang="en-GB" sz="1300"/>
              <a:t>What? If there is a mid-domain-effect</a:t>
            </a:r>
            <a:endParaRPr sz="1300"/>
          </a:p>
          <a:p>
            <a:pPr marL="457200" lvl="0" indent="-311150" algn="l" rtl="0">
              <a:spcBef>
                <a:spcPts val="0"/>
              </a:spcBef>
              <a:spcAft>
                <a:spcPts val="0"/>
              </a:spcAft>
              <a:buSzPts val="1300"/>
              <a:buChar char="-"/>
            </a:pPr>
            <a:r>
              <a:rPr lang="en-GB" sz="1300"/>
              <a:t>Why? I want to see if excepcional or conserved in all islands. </a:t>
            </a:r>
            <a:endParaRPr sz="1300"/>
          </a:p>
          <a:p>
            <a:pPr marL="457200" lvl="0" indent="-311150" algn="l" rtl="0">
              <a:spcBef>
                <a:spcPts val="0"/>
              </a:spcBef>
              <a:spcAft>
                <a:spcPts val="0"/>
              </a:spcAft>
              <a:buSzPts val="1300"/>
              <a:buChar char="-"/>
            </a:pPr>
            <a:r>
              <a:rPr lang="en-GB" sz="1300"/>
              <a:t>How? Mid-Domain-Test with a simulation model “rangemod1d” for each island Gotelli et al 2009. </a:t>
            </a:r>
            <a:endParaRPr sz="1300"/>
          </a:p>
          <a:p>
            <a:pPr marL="457200" lvl="0" indent="0" algn="l" rtl="0">
              <a:spcBef>
                <a:spcPts val="0"/>
              </a:spcBef>
              <a:spcAft>
                <a:spcPts val="0"/>
              </a:spcAft>
              <a:buNone/>
            </a:pPr>
            <a:r>
              <a:rPr lang="en-GB" sz="1300"/>
              <a:t>Check results in next slide. </a:t>
            </a:r>
            <a:endParaRPr sz="1300"/>
          </a:p>
          <a:p>
            <a:pPr marL="0" lvl="0" indent="0" algn="l" rtl="0">
              <a:spcBef>
                <a:spcPts val="0"/>
              </a:spcBef>
              <a:spcAft>
                <a:spcPts val="0"/>
              </a:spcAft>
              <a:buNone/>
            </a:pPr>
            <a:endParaRPr sz="1300"/>
          </a:p>
          <a:p>
            <a:pPr marL="457200" lvl="0" indent="-311150" algn="l" rtl="0">
              <a:spcBef>
                <a:spcPts val="0"/>
              </a:spcBef>
              <a:spcAft>
                <a:spcPts val="0"/>
              </a:spcAft>
              <a:buClr>
                <a:schemeClr val="dk1"/>
              </a:buClr>
              <a:buSzPts val="1300"/>
              <a:buChar char="-"/>
            </a:pPr>
            <a:r>
              <a:rPr lang="en-GB" sz="1300" b="1">
                <a:solidFill>
                  <a:schemeClr val="dk1"/>
                </a:solidFill>
              </a:rPr>
              <a:t>Interpretation: </a:t>
            </a:r>
            <a:r>
              <a:rPr lang="en-GB" sz="1300">
                <a:solidFill>
                  <a:schemeClr val="dk1"/>
                </a:solidFill>
              </a:rPr>
              <a:t>Predicted richness is close to observed richness. We can see that there is a mid-domain-effect in all islands. This answers the question and can be used to predict diversity. This mid-domain-depth of maximum richness goes in between 20 and 60 among islands. </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Opinion: However, I am not sure if it is fine that in some islands, the richness is not so close to the predicted values or outside the interquartiles. For example Tahiti, or in Moorea and Tikehau at very big depths where there are very few corals. (Check next slide)</a:t>
            </a:r>
            <a:endParaRPr sz="1300">
              <a:solidFill>
                <a:schemeClr val="dk1"/>
              </a:solidFill>
            </a:endParaRPr>
          </a:p>
          <a:p>
            <a:pPr marL="457200" lvl="0" indent="0" algn="l" rtl="0">
              <a:spcBef>
                <a:spcPts val="0"/>
              </a:spcBef>
              <a:spcAft>
                <a:spcPts val="0"/>
              </a:spcAft>
              <a:buNone/>
            </a:pPr>
            <a:endParaRPr/>
          </a:p>
        </p:txBody>
      </p:sp>
      <p:sp>
        <p:nvSpPr>
          <p:cNvPr id="90" name="Google Shape;90;p18"/>
          <p:cNvSpPr txBox="1"/>
          <p:nvPr/>
        </p:nvSpPr>
        <p:spPr>
          <a:xfrm>
            <a:off x="0" y="4238050"/>
            <a:ext cx="49188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a:solidFill>
                  <a:srgbClr val="202124"/>
                </a:solidFill>
                <a:highlight>
                  <a:schemeClr val="lt1"/>
                </a:highlight>
              </a:rPr>
              <a:t>Black -&gt; Mean and error bars “stat_summary”</a:t>
            </a:r>
            <a:endParaRPr sz="1100">
              <a:solidFill>
                <a:srgbClr val="202124"/>
              </a:solidFill>
              <a:highlight>
                <a:schemeClr val="lt1"/>
              </a:highlight>
            </a:endParaRPr>
          </a:p>
          <a:p>
            <a:pPr marL="0" lvl="0" indent="0" algn="l" rtl="0">
              <a:lnSpc>
                <a:spcPct val="115000"/>
              </a:lnSpc>
              <a:spcBef>
                <a:spcPts val="0"/>
              </a:spcBef>
              <a:spcAft>
                <a:spcPts val="0"/>
              </a:spcAft>
              <a:buNone/>
            </a:pPr>
            <a:r>
              <a:rPr lang="en-GB" sz="1100">
                <a:solidFill>
                  <a:srgbClr val="202124"/>
                </a:solidFill>
                <a:highlight>
                  <a:schemeClr val="lt1"/>
                </a:highlight>
              </a:rPr>
              <a:t>Points -&gt; Richness per island</a:t>
            </a:r>
            <a:endParaRPr sz="1100">
              <a:solidFill>
                <a:srgbClr val="202124"/>
              </a:solidFill>
              <a:highlight>
                <a:schemeClr val="lt1"/>
              </a:highlight>
            </a:endParaRPr>
          </a:p>
          <a:p>
            <a:pPr marL="0" lvl="0" indent="0" algn="l" rtl="0">
              <a:lnSpc>
                <a:spcPct val="115000"/>
              </a:lnSpc>
              <a:spcBef>
                <a:spcPts val="0"/>
              </a:spcBef>
              <a:spcAft>
                <a:spcPts val="0"/>
              </a:spcAft>
              <a:buNone/>
            </a:pPr>
            <a:r>
              <a:rPr lang="en-GB" sz="1100">
                <a:solidFill>
                  <a:srgbClr val="202124"/>
                </a:solidFill>
                <a:highlight>
                  <a:schemeClr val="lt1"/>
                </a:highlight>
              </a:rPr>
              <a:t>Dashed line -&gt; predicted values from rangemod (mod.rich)</a:t>
            </a:r>
            <a:endParaRPr sz="1100">
              <a:solidFill>
                <a:srgbClr val="202124"/>
              </a:solidFill>
              <a:highlight>
                <a:schemeClr val="lt1"/>
              </a:highlight>
            </a:endParaRPr>
          </a:p>
          <a:p>
            <a:pPr marL="0" lvl="0" indent="0" algn="l" rtl="0">
              <a:lnSpc>
                <a:spcPct val="115000"/>
              </a:lnSpc>
              <a:spcBef>
                <a:spcPts val="0"/>
              </a:spcBef>
              <a:spcAft>
                <a:spcPts val="0"/>
              </a:spcAft>
              <a:buNone/>
            </a:pPr>
            <a:r>
              <a:rPr lang="en-GB" sz="1100">
                <a:solidFill>
                  <a:srgbClr val="202124"/>
                </a:solidFill>
                <a:highlight>
                  <a:schemeClr val="lt1"/>
                </a:highlight>
              </a:rPr>
              <a:t>Dotted line -&gt; interquartiles </a:t>
            </a:r>
            <a:r>
              <a:rPr lang="en-GB" sz="1100">
                <a:solidFill>
                  <a:schemeClr val="dk1"/>
                </a:solidFill>
              </a:rPr>
              <a:t>q2.5 and 97.5 from mod.rich</a:t>
            </a:r>
            <a:endParaRPr sz="800">
              <a:solidFill>
                <a:srgbClr val="202124"/>
              </a:solidFill>
              <a:highlight>
                <a:schemeClr val="lt1"/>
              </a:highlight>
            </a:endParaRPr>
          </a:p>
        </p:txBody>
      </p:sp>
      <p:pic>
        <p:nvPicPr>
          <p:cNvPr id="91" name="Google Shape;91;p18"/>
          <p:cNvPicPr preferRelativeResize="0"/>
          <p:nvPr/>
        </p:nvPicPr>
        <p:blipFill>
          <a:blip r:embed="rId3">
            <a:alphaModFix/>
          </a:blip>
          <a:stretch>
            <a:fillRect/>
          </a:stretch>
        </p:blipFill>
        <p:spPr>
          <a:xfrm>
            <a:off x="180850" y="435125"/>
            <a:ext cx="3971308" cy="3802925"/>
          </a:xfrm>
          <a:prstGeom prst="rect">
            <a:avLst/>
          </a:prstGeom>
          <a:noFill/>
          <a:ln>
            <a:noFill/>
          </a:ln>
        </p:spPr>
      </p:pic>
      <p:sp>
        <p:nvSpPr>
          <p:cNvPr id="92" name="Google Shape;92;p18"/>
          <p:cNvSpPr txBox="1"/>
          <p:nvPr/>
        </p:nvSpPr>
        <p:spPr>
          <a:xfrm>
            <a:off x="4707850" y="4750975"/>
            <a:ext cx="2596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a:solidFill>
                  <a:srgbClr val="202124"/>
                </a:solidFill>
                <a:highlight>
                  <a:schemeClr val="lt1"/>
                </a:highlight>
              </a:rPr>
              <a:t>I think this figure should be 1b</a:t>
            </a:r>
            <a:r>
              <a:rPr lang="en-GB" sz="1200">
                <a:solidFill>
                  <a:srgbClr val="202124"/>
                </a:solidFill>
                <a:highlight>
                  <a:schemeClr val="lt1"/>
                </a:highlight>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p:nvPr/>
        </p:nvSpPr>
        <p:spPr>
          <a:xfrm>
            <a:off x="-195650" y="110300"/>
            <a:ext cx="84639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Generic richness and mid-domain-effect predicted values per island</a:t>
            </a:r>
            <a:endParaRPr b="1"/>
          </a:p>
        </p:txBody>
      </p:sp>
      <p:sp>
        <p:nvSpPr>
          <p:cNvPr id="98" name="Google Shape;98;p19"/>
          <p:cNvSpPr txBox="1"/>
          <p:nvPr/>
        </p:nvSpPr>
        <p:spPr>
          <a:xfrm>
            <a:off x="4249875" y="1152675"/>
            <a:ext cx="1514400" cy="3693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1200"/>
          </a:p>
        </p:txBody>
      </p:sp>
      <p:sp>
        <p:nvSpPr>
          <p:cNvPr id="99" name="Google Shape;99;p19"/>
          <p:cNvSpPr txBox="1"/>
          <p:nvPr/>
        </p:nvSpPr>
        <p:spPr>
          <a:xfrm>
            <a:off x="4813425" y="510500"/>
            <a:ext cx="4324800" cy="418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Visualization: Generic richness is in blue, predicted in black with lower and upper confidence intervals (dashed line). </a:t>
            </a:r>
            <a:endParaRPr sz="1300">
              <a:solidFill>
                <a:schemeClr val="dk1"/>
              </a:solidFill>
            </a:endParaRPr>
          </a:p>
          <a:p>
            <a:pPr marL="0" lvl="0" indent="0" algn="l" rtl="0">
              <a:spcBef>
                <a:spcPts val="0"/>
              </a:spcBef>
              <a:spcAft>
                <a:spcPts val="0"/>
              </a:spcAft>
              <a:buNone/>
            </a:pPr>
            <a:r>
              <a:rPr lang="en-GB" sz="1300">
                <a:solidFill>
                  <a:schemeClr val="dk1"/>
                </a:solidFill>
              </a:rPr>
              <a:t>Statistical tests:</a:t>
            </a:r>
            <a:endParaRPr sz="1300">
              <a:solidFill>
                <a:schemeClr val="dk1"/>
              </a:solidFill>
            </a:endParaRPr>
          </a:p>
          <a:p>
            <a:pPr marL="457200" lvl="0" indent="-311150" algn="l" rtl="0">
              <a:spcBef>
                <a:spcPts val="0"/>
              </a:spcBef>
              <a:spcAft>
                <a:spcPts val="0"/>
              </a:spcAft>
              <a:buClr>
                <a:schemeClr val="dk1"/>
              </a:buClr>
              <a:buSzPts val="1300"/>
              <a:buChar char="-"/>
            </a:pPr>
            <a:r>
              <a:rPr lang="en-GB" sz="1300">
                <a:solidFill>
                  <a:schemeClr val="dk1"/>
                </a:solidFill>
              </a:rPr>
              <a:t>Interpretation: Predicted richness is close to observed richness. We can see that there is a mid-domain-effect in all islands. This answers the question and can be used to predict diversity. This mid-domain-depth of maximum richness goes in between 20 and 60 among islands.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a:solidFill>
                  <a:schemeClr val="dk1"/>
                </a:solidFill>
              </a:rPr>
              <a:t>-Opinion: However, I am not sure if it is fine that in some islands, the richness is not so close to the predicted values or outside the interquartiles. For example Tahiti, or in Moorea and Tikehau at very big depths where there are very few corals. I think not necessary to improve the figure, as maximum we’ll go as supplementary data or not even that. I think previous figure is enough. Should I apply extra stats for seeing the accuracy of predicted values vs observed to have p-values?</a:t>
            </a:r>
            <a:endParaRPr sz="1300">
              <a:solidFill>
                <a:schemeClr val="dk1"/>
              </a:solidFill>
            </a:endParaRPr>
          </a:p>
        </p:txBody>
      </p:sp>
      <p:pic>
        <p:nvPicPr>
          <p:cNvPr id="100" name="Google Shape;100;p19"/>
          <p:cNvPicPr preferRelativeResize="0"/>
          <p:nvPr/>
        </p:nvPicPr>
        <p:blipFill>
          <a:blip r:embed="rId3">
            <a:alphaModFix/>
          </a:blip>
          <a:stretch>
            <a:fillRect/>
          </a:stretch>
        </p:blipFill>
        <p:spPr>
          <a:xfrm>
            <a:off x="627175" y="422000"/>
            <a:ext cx="2418600" cy="4505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181058" y="445775"/>
            <a:ext cx="2711391" cy="2798251"/>
          </a:xfrm>
          <a:prstGeom prst="rect">
            <a:avLst/>
          </a:prstGeom>
          <a:noFill/>
          <a:ln>
            <a:noFill/>
          </a:ln>
        </p:spPr>
      </p:pic>
      <p:pic>
        <p:nvPicPr>
          <p:cNvPr id="106" name="Google Shape;106;p20"/>
          <p:cNvPicPr preferRelativeResize="0"/>
          <p:nvPr/>
        </p:nvPicPr>
        <p:blipFill>
          <a:blip r:embed="rId4">
            <a:alphaModFix/>
          </a:blip>
          <a:stretch>
            <a:fillRect/>
          </a:stretch>
        </p:blipFill>
        <p:spPr>
          <a:xfrm>
            <a:off x="3058250" y="507400"/>
            <a:ext cx="2847101" cy="2798249"/>
          </a:xfrm>
          <a:prstGeom prst="rect">
            <a:avLst/>
          </a:prstGeom>
          <a:noFill/>
          <a:ln>
            <a:noFill/>
          </a:ln>
        </p:spPr>
      </p:pic>
      <p:pic>
        <p:nvPicPr>
          <p:cNvPr id="107" name="Google Shape;107;p20"/>
          <p:cNvPicPr preferRelativeResize="0"/>
          <p:nvPr/>
        </p:nvPicPr>
        <p:blipFill>
          <a:blip r:embed="rId5">
            <a:alphaModFix/>
          </a:blip>
          <a:stretch>
            <a:fillRect/>
          </a:stretch>
        </p:blipFill>
        <p:spPr>
          <a:xfrm>
            <a:off x="6000831" y="502150"/>
            <a:ext cx="2768320" cy="2741876"/>
          </a:xfrm>
          <a:prstGeom prst="rect">
            <a:avLst/>
          </a:prstGeom>
          <a:noFill/>
          <a:ln>
            <a:noFill/>
          </a:ln>
        </p:spPr>
      </p:pic>
      <p:pic>
        <p:nvPicPr>
          <p:cNvPr id="108" name="Google Shape;108;p20"/>
          <p:cNvPicPr preferRelativeResize="0"/>
          <p:nvPr/>
        </p:nvPicPr>
        <p:blipFill>
          <a:blip r:embed="rId6">
            <a:alphaModFix/>
          </a:blip>
          <a:stretch>
            <a:fillRect/>
          </a:stretch>
        </p:blipFill>
        <p:spPr>
          <a:xfrm>
            <a:off x="338631" y="3244025"/>
            <a:ext cx="2553820" cy="1341350"/>
          </a:xfrm>
          <a:prstGeom prst="rect">
            <a:avLst/>
          </a:prstGeom>
          <a:noFill/>
          <a:ln>
            <a:noFill/>
          </a:ln>
        </p:spPr>
      </p:pic>
      <p:pic>
        <p:nvPicPr>
          <p:cNvPr id="109" name="Google Shape;109;p20"/>
          <p:cNvPicPr preferRelativeResize="0"/>
          <p:nvPr/>
        </p:nvPicPr>
        <p:blipFill>
          <a:blip r:embed="rId7">
            <a:alphaModFix/>
          </a:blip>
          <a:stretch>
            <a:fillRect/>
          </a:stretch>
        </p:blipFill>
        <p:spPr>
          <a:xfrm>
            <a:off x="3313686" y="3272500"/>
            <a:ext cx="2629889" cy="1190900"/>
          </a:xfrm>
          <a:prstGeom prst="rect">
            <a:avLst/>
          </a:prstGeom>
          <a:noFill/>
          <a:ln>
            <a:noFill/>
          </a:ln>
        </p:spPr>
      </p:pic>
      <p:pic>
        <p:nvPicPr>
          <p:cNvPr id="110" name="Google Shape;110;p20"/>
          <p:cNvPicPr preferRelativeResize="0"/>
          <p:nvPr/>
        </p:nvPicPr>
        <p:blipFill>
          <a:blip r:embed="rId8">
            <a:alphaModFix/>
          </a:blip>
          <a:stretch>
            <a:fillRect/>
          </a:stretch>
        </p:blipFill>
        <p:spPr>
          <a:xfrm>
            <a:off x="6300200" y="3229800"/>
            <a:ext cx="2424124" cy="1219350"/>
          </a:xfrm>
          <a:prstGeom prst="rect">
            <a:avLst/>
          </a:prstGeom>
          <a:noFill/>
          <a:ln>
            <a:noFill/>
          </a:ln>
        </p:spPr>
      </p:pic>
      <p:sp>
        <p:nvSpPr>
          <p:cNvPr id="111" name="Google Shape;111;p20"/>
          <p:cNvSpPr txBox="1"/>
          <p:nvPr/>
        </p:nvSpPr>
        <p:spPr>
          <a:xfrm>
            <a:off x="-195650" y="110300"/>
            <a:ext cx="89649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Personally, I think this is figure 2. NMDS (above) and distance to median with betadisper (below) </a:t>
            </a:r>
            <a:endParaRPr b="1"/>
          </a:p>
        </p:txBody>
      </p:sp>
      <p:sp>
        <p:nvSpPr>
          <p:cNvPr id="112" name="Google Shape;112;p20"/>
          <p:cNvSpPr txBox="1"/>
          <p:nvPr/>
        </p:nvSpPr>
        <p:spPr>
          <a:xfrm>
            <a:off x="1877850" y="4585375"/>
            <a:ext cx="5388300" cy="38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457200" algn="l" rtl="0">
              <a:spcBef>
                <a:spcPts val="0"/>
              </a:spcBef>
              <a:spcAft>
                <a:spcPts val="0"/>
              </a:spcAft>
              <a:buNone/>
            </a:pPr>
            <a:r>
              <a:rPr lang="en-GB" sz="1300">
                <a:solidFill>
                  <a:schemeClr val="dk1"/>
                </a:solidFill>
              </a:rPr>
              <a:t>Details and interpretations more explained in the next slides</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p:nvPr/>
        </p:nvSpPr>
        <p:spPr>
          <a:xfrm>
            <a:off x="-195650" y="-42100"/>
            <a:ext cx="9193500" cy="1041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b="1">
                <a:solidFill>
                  <a:srgbClr val="202124"/>
                </a:solidFill>
                <a:highlight>
                  <a:schemeClr val="lt1"/>
                </a:highlight>
              </a:rPr>
              <a:t>PA - Jaccard distance, Turnover and Nestedness</a:t>
            </a:r>
            <a:endParaRPr b="1">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Beta.pair from (rows = Depth_Sites, cols = Genus) → Obtain 3 distances: (1) beta.pair$Jac; (2) beta.pair$jtu; (3) beta.pair$jne →  betadisper (Beta = (1-3),groups = Depths) </a:t>
            </a:r>
            <a:endParaRPr sz="1200">
              <a:solidFill>
                <a:srgbClr val="202124"/>
              </a:solidFill>
              <a:highlight>
                <a:schemeClr val="lt1"/>
              </a:highlight>
            </a:endParaRPr>
          </a:p>
          <a:p>
            <a:pPr marL="457200" lvl="0" indent="0" algn="l" rtl="0">
              <a:lnSpc>
                <a:spcPct val="115000"/>
              </a:lnSpc>
              <a:spcBef>
                <a:spcPts val="0"/>
              </a:spcBef>
              <a:spcAft>
                <a:spcPts val="0"/>
              </a:spcAft>
              <a:buNone/>
            </a:pPr>
            <a:r>
              <a:rPr lang="en-GB" sz="1200">
                <a:solidFill>
                  <a:srgbClr val="202124"/>
                </a:solidFill>
                <a:highlight>
                  <a:schemeClr val="lt1"/>
                </a:highlight>
              </a:rPr>
              <a:t>NMDS and distance to median from overall jaccard and its turnover and nestedness components</a:t>
            </a:r>
            <a:endParaRPr sz="1200" b="1"/>
          </a:p>
        </p:txBody>
      </p:sp>
      <p:pic>
        <p:nvPicPr>
          <p:cNvPr id="118" name="Google Shape;118;p21"/>
          <p:cNvPicPr preferRelativeResize="0"/>
          <p:nvPr/>
        </p:nvPicPr>
        <p:blipFill>
          <a:blip r:embed="rId3">
            <a:alphaModFix/>
          </a:blip>
          <a:stretch>
            <a:fillRect/>
          </a:stretch>
        </p:blipFill>
        <p:spPr>
          <a:xfrm>
            <a:off x="279550" y="979100"/>
            <a:ext cx="2652576" cy="2627350"/>
          </a:xfrm>
          <a:prstGeom prst="rect">
            <a:avLst/>
          </a:prstGeom>
          <a:noFill/>
          <a:ln>
            <a:noFill/>
          </a:ln>
        </p:spPr>
      </p:pic>
      <p:pic>
        <p:nvPicPr>
          <p:cNvPr id="119" name="Google Shape;119;p21"/>
          <p:cNvPicPr preferRelativeResize="0"/>
          <p:nvPr/>
        </p:nvPicPr>
        <p:blipFill>
          <a:blip r:embed="rId4">
            <a:alphaModFix/>
          </a:blip>
          <a:stretch>
            <a:fillRect/>
          </a:stretch>
        </p:blipFill>
        <p:spPr>
          <a:xfrm>
            <a:off x="416025" y="3721300"/>
            <a:ext cx="2516100" cy="1314382"/>
          </a:xfrm>
          <a:prstGeom prst="rect">
            <a:avLst/>
          </a:prstGeom>
          <a:noFill/>
          <a:ln>
            <a:noFill/>
          </a:ln>
        </p:spPr>
      </p:pic>
      <p:pic>
        <p:nvPicPr>
          <p:cNvPr id="120" name="Google Shape;120;p21"/>
          <p:cNvPicPr preferRelativeResize="0"/>
          <p:nvPr/>
        </p:nvPicPr>
        <p:blipFill>
          <a:blip r:embed="rId5">
            <a:alphaModFix/>
          </a:blip>
          <a:stretch>
            <a:fillRect/>
          </a:stretch>
        </p:blipFill>
        <p:spPr>
          <a:xfrm>
            <a:off x="3345100" y="1005200"/>
            <a:ext cx="2652576" cy="2640084"/>
          </a:xfrm>
          <a:prstGeom prst="rect">
            <a:avLst/>
          </a:prstGeom>
          <a:noFill/>
          <a:ln>
            <a:noFill/>
          </a:ln>
        </p:spPr>
      </p:pic>
      <p:pic>
        <p:nvPicPr>
          <p:cNvPr id="121" name="Google Shape;121;p21"/>
          <p:cNvPicPr preferRelativeResize="0"/>
          <p:nvPr/>
        </p:nvPicPr>
        <p:blipFill>
          <a:blip r:embed="rId6">
            <a:alphaModFix/>
          </a:blip>
          <a:stretch>
            <a:fillRect/>
          </a:stretch>
        </p:blipFill>
        <p:spPr>
          <a:xfrm>
            <a:off x="3371275" y="3784250"/>
            <a:ext cx="2603650" cy="1344550"/>
          </a:xfrm>
          <a:prstGeom prst="rect">
            <a:avLst/>
          </a:prstGeom>
          <a:noFill/>
          <a:ln>
            <a:noFill/>
          </a:ln>
        </p:spPr>
      </p:pic>
      <p:pic>
        <p:nvPicPr>
          <p:cNvPr id="122" name="Google Shape;122;p21"/>
          <p:cNvPicPr preferRelativeResize="0"/>
          <p:nvPr/>
        </p:nvPicPr>
        <p:blipFill>
          <a:blip r:embed="rId7">
            <a:alphaModFix/>
          </a:blip>
          <a:stretch>
            <a:fillRect/>
          </a:stretch>
        </p:blipFill>
        <p:spPr>
          <a:xfrm>
            <a:off x="6281800" y="1049425"/>
            <a:ext cx="2343424" cy="2339726"/>
          </a:xfrm>
          <a:prstGeom prst="rect">
            <a:avLst/>
          </a:prstGeom>
          <a:noFill/>
          <a:ln>
            <a:noFill/>
          </a:ln>
        </p:spPr>
      </p:pic>
      <p:pic>
        <p:nvPicPr>
          <p:cNvPr id="123" name="Google Shape;123;p21"/>
          <p:cNvPicPr preferRelativeResize="0"/>
          <p:nvPr/>
        </p:nvPicPr>
        <p:blipFill>
          <a:blip r:embed="rId8">
            <a:alphaModFix/>
          </a:blip>
          <a:stretch>
            <a:fillRect/>
          </a:stretch>
        </p:blipFill>
        <p:spPr>
          <a:xfrm>
            <a:off x="6356625" y="3784250"/>
            <a:ext cx="2516099" cy="128418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6733</Words>
  <Application>Microsoft Macintosh PowerPoint</Application>
  <PresentationFormat>On-screen Show (16:9)</PresentationFormat>
  <Paragraphs>967</Paragraphs>
  <Slides>28</Slides>
  <Notes>28</Notes>
  <HiddenSlides>11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Simple Light</vt:lpstr>
      <vt:lpstr>Revealing β-diversity patterns from the unexpected high coral Diversity from Mesophotic Coral Ecosystems  </vt:lpstr>
      <vt:lpstr>Introduction (4 paragraphs)</vt:lpstr>
      <vt:lpstr>M &amp; M (5 paragraphs)</vt:lpstr>
      <vt:lpstr>Results (2 main sections) - but, short introduction of species level vs genus level; closing short paragraph saying that for three database approaches similar/same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vt:lpstr>
      <vt:lpstr>Supplementary data</vt:lpstr>
      <vt:lpstr>Results Counterbalancing generic level vs. species level   </vt:lpstr>
      <vt:lpstr>Supplementary data</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Revealing β-diversity patterns from the unexpected high coral Diversity from Mesophotic Coral Ecosystems  </dc:title>
  <cp:lastModifiedBy>Gonzalo Pérez-Rosales</cp:lastModifiedBy>
  <cp:revision>1</cp:revision>
  <dcterms:modified xsi:type="dcterms:W3CDTF">2021-02-09T21:49:21Z</dcterms:modified>
</cp:coreProperties>
</file>